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</p:sldIdLst>
  <p:sldSz cy="5143500" cx="9144000"/>
  <p:notesSz cx="6858000" cy="9144000"/>
  <p:embeddedFontLst>
    <p:embeddedFont>
      <p:font typeface="Raleway"/>
      <p:regular r:id="rId51"/>
      <p:bold r:id="rId52"/>
      <p:italic r:id="rId53"/>
      <p:boldItalic r:id="rId54"/>
    </p:embeddedFont>
    <p:embeddedFont>
      <p:font typeface="Orbitron"/>
      <p:regular r:id="rId55"/>
      <p:bold r:id="rId56"/>
    </p:embeddedFont>
    <p:embeddedFont>
      <p:font typeface="Kanit Light"/>
      <p:regular r:id="rId57"/>
      <p:bold r:id="rId58"/>
      <p:italic r:id="rId59"/>
      <p:boldItalic r:id="rId60"/>
    </p:embeddedFont>
    <p:embeddedFont>
      <p:font typeface="Kanit"/>
      <p:regular r:id="rId61"/>
      <p:bold r:id="rId62"/>
      <p:italic r:id="rId63"/>
      <p:boldItalic r:id="rId6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0794EDD7-C29B-4B8A-8894-64229482EE8E}">
  <a:tblStyle styleId="{0794EDD7-C29B-4B8A-8894-64229482EE8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Kanit-bold.fntdata"/><Relationship Id="rId61" Type="http://schemas.openxmlformats.org/officeDocument/2006/relationships/font" Target="fonts/Kanit-regular.fntdata"/><Relationship Id="rId20" Type="http://schemas.openxmlformats.org/officeDocument/2006/relationships/slide" Target="slides/slide15.xml"/><Relationship Id="rId64" Type="http://schemas.openxmlformats.org/officeDocument/2006/relationships/font" Target="fonts/Kanit-boldItalic.fntdata"/><Relationship Id="rId63" Type="http://schemas.openxmlformats.org/officeDocument/2006/relationships/font" Target="fonts/Kanit-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font" Target="fonts/KanitLight-boldItalic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Raleway-regular.fntdata"/><Relationship Id="rId50" Type="http://schemas.openxmlformats.org/officeDocument/2006/relationships/slide" Target="slides/slide45.xml"/><Relationship Id="rId53" Type="http://schemas.openxmlformats.org/officeDocument/2006/relationships/font" Target="fonts/Raleway-italic.fntdata"/><Relationship Id="rId52" Type="http://schemas.openxmlformats.org/officeDocument/2006/relationships/font" Target="fonts/Raleway-bold.fntdata"/><Relationship Id="rId11" Type="http://schemas.openxmlformats.org/officeDocument/2006/relationships/slide" Target="slides/slide6.xml"/><Relationship Id="rId55" Type="http://schemas.openxmlformats.org/officeDocument/2006/relationships/font" Target="fonts/Orbitron-regular.fntdata"/><Relationship Id="rId10" Type="http://schemas.openxmlformats.org/officeDocument/2006/relationships/slide" Target="slides/slide5.xml"/><Relationship Id="rId54" Type="http://schemas.openxmlformats.org/officeDocument/2006/relationships/font" Target="fonts/Raleway-boldItalic.fntdata"/><Relationship Id="rId13" Type="http://schemas.openxmlformats.org/officeDocument/2006/relationships/slide" Target="slides/slide8.xml"/><Relationship Id="rId57" Type="http://schemas.openxmlformats.org/officeDocument/2006/relationships/font" Target="fonts/KanitLight-regular.fntdata"/><Relationship Id="rId12" Type="http://schemas.openxmlformats.org/officeDocument/2006/relationships/slide" Target="slides/slide7.xml"/><Relationship Id="rId56" Type="http://schemas.openxmlformats.org/officeDocument/2006/relationships/font" Target="fonts/Orbitron-bold.fntdata"/><Relationship Id="rId15" Type="http://schemas.openxmlformats.org/officeDocument/2006/relationships/slide" Target="slides/slide10.xml"/><Relationship Id="rId59" Type="http://schemas.openxmlformats.org/officeDocument/2006/relationships/font" Target="fonts/KanitLight-italic.fntdata"/><Relationship Id="rId14" Type="http://schemas.openxmlformats.org/officeDocument/2006/relationships/slide" Target="slides/slide9.xml"/><Relationship Id="rId58" Type="http://schemas.openxmlformats.org/officeDocument/2006/relationships/font" Target="fonts/KanitLight-bold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2e03a8f75d9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2e03a8f75d9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2cb23f01c7a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2cb23f01c7a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2e03a8f75d9_0_2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2e03a8f75d9_0_2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2dfa11cfcaf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2dfa11cfcaf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2e03a8f75d9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2e03a8f75d9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2dfa11cfcaf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2dfa11cfcaf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2e01edb7d38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2e01edb7d38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2e01edb7d38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2e01edb7d38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2e01edb7d38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2e01edb7d38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2e01edb7d38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2e01edb7d38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6f162bf110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26f162bf110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2e03a8f75d9_2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2e03a8f75d9_2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2e036f615c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2e036f615c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26f162bf110_4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26f162bf110_4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2e03a8f75d9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2e03a8f75d9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26f162bf110_4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26f162bf110_4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Kanit Light"/>
              <a:buChar char="-"/>
            </a:pPr>
            <a:r>
              <a:rPr lang="en" sz="2000">
                <a:solidFill>
                  <a:schemeClr val="dk1"/>
                </a:solidFill>
                <a:latin typeface="Kanit Light"/>
                <a:ea typeface="Kanit Light"/>
                <a:cs typeface="Kanit Light"/>
                <a:sym typeface="Kanit Light"/>
              </a:rPr>
              <a:t>Với mỗi loại wall sẽ có những chướng ngại vật chính tương ứng theo tên của wall (vd: sphere wall sẽ có chướng ngại chính là sphere chiếm phần lớn màn hình và sẽ có những đồng xu và chướng ngại vật bổ trợ khác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2e03a8f75d9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2e03a8f75d9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2e03a8f75d9_0_2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2e03a8f75d9_0_2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27229b8330a_1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27229b8330a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27229b8330a_1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Google Shape;507;g27229b8330a_1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27229b8330a_1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27229b8330a_1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e03a8f75d9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2e03a8f75d9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27229b8330a_1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27229b8330a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27229b8330a_1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27229b8330a_1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27229b8330a_1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Google Shape;555;g27229b8330a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2e03a8f75d9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2e03a8f75d9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2e03a8f75d9_0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2e03a8f75d9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2e0a6347f4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2" name="Google Shape;582;g2e0a6347f4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27229b8330a_1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8" name="Google Shape;588;g27229b8330a_1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g2e03a8f75d9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4" name="Google Shape;594;g2e03a8f75d9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2e03a8f75d9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2e03a8f75d9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2e0a6347f48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6" name="Google Shape;606;g2e0a6347f48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0fb8bc67f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10fb8bc67f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2e0a6347f48_1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2" name="Google Shape;612;g2e0a6347f48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2e0a6347f48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" name="Google Shape;619;g2e0a6347f48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2e0a6347f48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5" name="Google Shape;625;g2e0a6347f48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2e0a6347f48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2e0a6347f48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2e0a6347f48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8" name="Google Shape;638;g2e0a6347f48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2ced829900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5" name="Google Shape;645;g2ced829900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2e03a8f75d9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2e03a8f75d9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2e03a8f75d9_1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2e03a8f75d9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2cb23f01c7a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2cb23f01c7a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26f162bf110_4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26f162bf110_4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2e01edb7d38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2e01edb7d38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Relationship Id="rId4" Type="http://schemas.openxmlformats.org/officeDocument/2006/relationships/hyperlink" Target="https://bit.ly/3A1uf1Q" TargetMode="External"/><Relationship Id="rId5" Type="http://schemas.openxmlformats.org/officeDocument/2006/relationships/hyperlink" Target="http://bit.ly/2TyoMsr" TargetMode="External"/><Relationship Id="rId6" Type="http://schemas.openxmlformats.org/officeDocument/2006/relationships/hyperlink" Target="http://bit.ly/2TtBDfr" TargetMode="Externa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/>
          <p:nvPr>
            <p:ph type="ctrTitle"/>
          </p:nvPr>
        </p:nvSpPr>
        <p:spPr>
          <a:xfrm>
            <a:off x="1654450" y="1307025"/>
            <a:ext cx="5682300" cy="199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1654575" y="3450425"/>
            <a:ext cx="5682300" cy="409500"/>
          </a:xfrm>
          <a:prstGeom prst="rect">
            <a:avLst/>
          </a:prstGeom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pic>
        <p:nvPicPr>
          <p:cNvPr id="13" name="Google Shape;13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30675" y="-145538"/>
            <a:ext cx="9557898" cy="53763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" name="Google Shape;14;p2"/>
          <p:cNvGrpSpPr/>
          <p:nvPr/>
        </p:nvGrpSpPr>
        <p:grpSpPr>
          <a:xfrm>
            <a:off x="8657175" y="772575"/>
            <a:ext cx="74100" cy="1788450"/>
            <a:chOff x="8657175" y="772575"/>
            <a:chExt cx="74100" cy="1788450"/>
          </a:xfrm>
        </p:grpSpPr>
        <p:sp>
          <p:nvSpPr>
            <p:cNvPr id="15" name="Google Shape;15;p2"/>
            <p:cNvSpPr/>
            <p:nvPr/>
          </p:nvSpPr>
          <p:spPr>
            <a:xfrm>
              <a:off x="8657175" y="772575"/>
              <a:ext cx="74100" cy="1428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Kanit"/>
                  <a:ea typeface="Kanit"/>
                  <a:cs typeface="Kanit"/>
                  <a:sym typeface="Kanit"/>
                </a:rPr>
                <a:t>  </a:t>
              </a: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8657175" y="2304150"/>
              <a:ext cx="74100" cy="77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Kanit"/>
                  <a:ea typeface="Kanit"/>
                  <a:cs typeface="Kanit"/>
                  <a:sym typeface="Kanit"/>
                </a:rPr>
                <a:t>  </a:t>
              </a: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8657175" y="2483925"/>
              <a:ext cx="74100" cy="77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Kanit"/>
                  <a:ea typeface="Kanit"/>
                  <a:cs typeface="Kanit"/>
                  <a:sym typeface="Kanit"/>
                </a:rPr>
                <a:t>  </a:t>
              </a: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</p:grpSp>
      <p:sp>
        <p:nvSpPr>
          <p:cNvPr id="18" name="Google Shape;18;p2"/>
          <p:cNvSpPr/>
          <p:nvPr/>
        </p:nvSpPr>
        <p:spPr>
          <a:xfrm>
            <a:off x="8809575" y="4485025"/>
            <a:ext cx="74100" cy="74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Kanit"/>
              <a:ea typeface="Kanit"/>
              <a:cs typeface="Kanit"/>
              <a:sym typeface="Kanit"/>
            </a:endParaRPr>
          </a:p>
        </p:txBody>
      </p:sp>
      <p:sp>
        <p:nvSpPr>
          <p:cNvPr id="19" name="Google Shape;19;p2"/>
          <p:cNvSpPr/>
          <p:nvPr/>
        </p:nvSpPr>
        <p:spPr>
          <a:xfrm>
            <a:off x="8657175" y="4637450"/>
            <a:ext cx="74100" cy="74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Kanit"/>
              <a:ea typeface="Kanit"/>
              <a:cs typeface="Kanit"/>
              <a:sym typeface="Kanit"/>
            </a:endParaRPr>
          </a:p>
        </p:txBody>
      </p:sp>
      <p:sp>
        <p:nvSpPr>
          <p:cNvPr id="20" name="Google Shape;20;p2"/>
          <p:cNvSpPr/>
          <p:nvPr/>
        </p:nvSpPr>
        <p:spPr>
          <a:xfrm>
            <a:off x="8809575" y="4789875"/>
            <a:ext cx="74100" cy="74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Kanit"/>
              <a:ea typeface="Kanit"/>
              <a:cs typeface="Kanit"/>
              <a:sym typeface="Kanit"/>
            </a:endParaRPr>
          </a:p>
        </p:txBody>
      </p:sp>
      <p:grpSp>
        <p:nvGrpSpPr>
          <p:cNvPr id="21" name="Google Shape;21;p2"/>
          <p:cNvGrpSpPr/>
          <p:nvPr/>
        </p:nvGrpSpPr>
        <p:grpSpPr>
          <a:xfrm>
            <a:off x="205650" y="308475"/>
            <a:ext cx="150300" cy="378950"/>
            <a:chOff x="205650" y="308475"/>
            <a:chExt cx="150300" cy="378950"/>
          </a:xfrm>
        </p:grpSpPr>
        <p:sp>
          <p:nvSpPr>
            <p:cNvPr id="22" name="Google Shape;22;p2"/>
            <p:cNvSpPr/>
            <p:nvPr/>
          </p:nvSpPr>
          <p:spPr>
            <a:xfrm>
              <a:off x="205650" y="308475"/>
              <a:ext cx="74100" cy="74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281850" y="460900"/>
              <a:ext cx="74100" cy="74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205650" y="613325"/>
              <a:ext cx="74100" cy="74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</p:grpSp>
      <p:grpSp>
        <p:nvGrpSpPr>
          <p:cNvPr id="25" name="Google Shape;25;p2"/>
          <p:cNvGrpSpPr/>
          <p:nvPr/>
        </p:nvGrpSpPr>
        <p:grpSpPr>
          <a:xfrm>
            <a:off x="1085475" y="4711575"/>
            <a:ext cx="536998" cy="134100"/>
            <a:chOff x="1085475" y="4711575"/>
            <a:chExt cx="536998" cy="134100"/>
          </a:xfrm>
        </p:grpSpPr>
        <p:sp>
          <p:nvSpPr>
            <p:cNvPr id="26" name="Google Shape;26;p2"/>
            <p:cNvSpPr/>
            <p:nvPr/>
          </p:nvSpPr>
          <p:spPr>
            <a:xfrm>
              <a:off x="1085475" y="4711575"/>
              <a:ext cx="134100" cy="134100"/>
            </a:xfrm>
            <a:prstGeom prst="mathPlus">
              <a:avLst>
                <a:gd fmla="val 0" name="adj1"/>
              </a:avLst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1219774" y="4711575"/>
              <a:ext cx="134100" cy="134100"/>
            </a:xfrm>
            <a:prstGeom prst="mathPlus">
              <a:avLst>
                <a:gd fmla="val 0" name="adj1"/>
              </a:avLst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1354074" y="4711575"/>
              <a:ext cx="134100" cy="134100"/>
            </a:xfrm>
            <a:prstGeom prst="mathPlus">
              <a:avLst>
                <a:gd fmla="val 0" name="adj1"/>
              </a:avLst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1488373" y="4711575"/>
              <a:ext cx="134100" cy="134100"/>
            </a:xfrm>
            <a:prstGeom prst="mathPlus">
              <a:avLst>
                <a:gd fmla="val 0" name="adj1"/>
              </a:avLst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</p:grpSp>
      <p:sp>
        <p:nvSpPr>
          <p:cNvPr id="30" name="Google Shape;30;p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1"/>
          <p:cNvPicPr preferRelativeResize="0"/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30675" y="-145538"/>
            <a:ext cx="9557898" cy="5376326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1"/>
          <p:cNvSpPr txBox="1"/>
          <p:nvPr>
            <p:ph hasCustomPrompt="1" type="title"/>
          </p:nvPr>
        </p:nvSpPr>
        <p:spPr>
          <a:xfrm>
            <a:off x="1572500" y="1125725"/>
            <a:ext cx="6106800" cy="151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94" name="Google Shape;94;p11"/>
          <p:cNvSpPr txBox="1"/>
          <p:nvPr>
            <p:ph idx="1" type="subTitle"/>
          </p:nvPr>
        </p:nvSpPr>
        <p:spPr>
          <a:xfrm>
            <a:off x="1572500" y="2823154"/>
            <a:ext cx="6106800" cy="713400"/>
          </a:xfrm>
          <a:prstGeom prst="rect">
            <a:avLst/>
          </a:prstGeom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grpSp>
        <p:nvGrpSpPr>
          <p:cNvPr id="95" name="Google Shape;95;p11"/>
          <p:cNvGrpSpPr/>
          <p:nvPr/>
        </p:nvGrpSpPr>
        <p:grpSpPr>
          <a:xfrm>
            <a:off x="8776650" y="3054575"/>
            <a:ext cx="74100" cy="1788450"/>
            <a:chOff x="8657175" y="772575"/>
            <a:chExt cx="74100" cy="1788450"/>
          </a:xfrm>
        </p:grpSpPr>
        <p:sp>
          <p:nvSpPr>
            <p:cNvPr id="96" name="Google Shape;96;p11"/>
            <p:cNvSpPr/>
            <p:nvPr/>
          </p:nvSpPr>
          <p:spPr>
            <a:xfrm>
              <a:off x="8657175" y="772575"/>
              <a:ext cx="74100" cy="1428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Kanit"/>
                  <a:ea typeface="Kanit"/>
                  <a:cs typeface="Kanit"/>
                  <a:sym typeface="Kanit"/>
                </a:rPr>
                <a:t>  </a:t>
              </a: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97" name="Google Shape;97;p11"/>
            <p:cNvSpPr/>
            <p:nvPr/>
          </p:nvSpPr>
          <p:spPr>
            <a:xfrm>
              <a:off x="8657175" y="2304150"/>
              <a:ext cx="74100" cy="77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Kanit"/>
                  <a:ea typeface="Kanit"/>
                  <a:cs typeface="Kanit"/>
                  <a:sym typeface="Kanit"/>
                </a:rPr>
                <a:t>  </a:t>
              </a: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98" name="Google Shape;98;p11"/>
            <p:cNvSpPr/>
            <p:nvPr/>
          </p:nvSpPr>
          <p:spPr>
            <a:xfrm>
              <a:off x="8657175" y="2483925"/>
              <a:ext cx="74100" cy="77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Kanit"/>
                  <a:ea typeface="Kanit"/>
                  <a:cs typeface="Kanit"/>
                  <a:sym typeface="Kanit"/>
                </a:rPr>
                <a:t>  </a:t>
              </a: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</p:grpSp>
      <p:grpSp>
        <p:nvGrpSpPr>
          <p:cNvPr id="99" name="Google Shape;99;p11"/>
          <p:cNvGrpSpPr/>
          <p:nvPr/>
        </p:nvGrpSpPr>
        <p:grpSpPr>
          <a:xfrm>
            <a:off x="205650" y="308475"/>
            <a:ext cx="150300" cy="378950"/>
            <a:chOff x="205650" y="308475"/>
            <a:chExt cx="150300" cy="378950"/>
          </a:xfrm>
        </p:grpSpPr>
        <p:sp>
          <p:nvSpPr>
            <p:cNvPr id="100" name="Google Shape;100;p11"/>
            <p:cNvSpPr/>
            <p:nvPr/>
          </p:nvSpPr>
          <p:spPr>
            <a:xfrm>
              <a:off x="205650" y="308475"/>
              <a:ext cx="74100" cy="74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101" name="Google Shape;101;p11"/>
            <p:cNvSpPr/>
            <p:nvPr/>
          </p:nvSpPr>
          <p:spPr>
            <a:xfrm>
              <a:off x="281850" y="460900"/>
              <a:ext cx="74100" cy="74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102" name="Google Shape;102;p11"/>
            <p:cNvSpPr/>
            <p:nvPr/>
          </p:nvSpPr>
          <p:spPr>
            <a:xfrm>
              <a:off x="205650" y="613325"/>
              <a:ext cx="74100" cy="74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</p:grpSp>
      <p:sp>
        <p:nvSpPr>
          <p:cNvPr id="103" name="Google Shape;103;p1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dk1"/>
        </a:solidFill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08" name="Google Shape;108;p13"/>
          <p:cNvSpPr txBox="1"/>
          <p:nvPr>
            <p:ph hasCustomPrompt="1" idx="2" type="title"/>
          </p:nvPr>
        </p:nvSpPr>
        <p:spPr>
          <a:xfrm>
            <a:off x="862325" y="1480883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6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9" name="Google Shape;109;p13"/>
          <p:cNvSpPr txBox="1"/>
          <p:nvPr>
            <p:ph hasCustomPrompt="1" idx="3" type="title"/>
          </p:nvPr>
        </p:nvSpPr>
        <p:spPr>
          <a:xfrm>
            <a:off x="862325" y="2914291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6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0" name="Google Shape;110;p13"/>
          <p:cNvSpPr txBox="1"/>
          <p:nvPr>
            <p:ph hasCustomPrompt="1" idx="4" type="title"/>
          </p:nvPr>
        </p:nvSpPr>
        <p:spPr>
          <a:xfrm>
            <a:off x="3554100" y="1480883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6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1" name="Google Shape;111;p13"/>
          <p:cNvSpPr txBox="1"/>
          <p:nvPr>
            <p:ph hasCustomPrompt="1" idx="5" type="title"/>
          </p:nvPr>
        </p:nvSpPr>
        <p:spPr>
          <a:xfrm>
            <a:off x="3554100" y="2914291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6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2" name="Google Shape;112;p13"/>
          <p:cNvSpPr txBox="1"/>
          <p:nvPr>
            <p:ph hasCustomPrompt="1" idx="6" type="title"/>
          </p:nvPr>
        </p:nvSpPr>
        <p:spPr>
          <a:xfrm>
            <a:off x="6260875" y="1480883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6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3" name="Google Shape;113;p13"/>
          <p:cNvSpPr txBox="1"/>
          <p:nvPr>
            <p:ph hasCustomPrompt="1" idx="7" type="title"/>
          </p:nvPr>
        </p:nvSpPr>
        <p:spPr>
          <a:xfrm>
            <a:off x="6260875" y="2914291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6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4" name="Google Shape;114;p13"/>
          <p:cNvSpPr txBox="1"/>
          <p:nvPr>
            <p:ph idx="1" type="subTitle"/>
          </p:nvPr>
        </p:nvSpPr>
        <p:spPr>
          <a:xfrm>
            <a:off x="862325" y="1984475"/>
            <a:ext cx="2035800" cy="6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1600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15" name="Google Shape;115;p13"/>
          <p:cNvSpPr txBox="1"/>
          <p:nvPr>
            <p:ph idx="8" type="subTitle"/>
          </p:nvPr>
        </p:nvSpPr>
        <p:spPr>
          <a:xfrm>
            <a:off x="3554100" y="1984475"/>
            <a:ext cx="2035800" cy="6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1600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16" name="Google Shape;116;p13"/>
          <p:cNvSpPr txBox="1"/>
          <p:nvPr>
            <p:ph idx="9" type="subTitle"/>
          </p:nvPr>
        </p:nvSpPr>
        <p:spPr>
          <a:xfrm>
            <a:off x="6260875" y="1984475"/>
            <a:ext cx="2020800" cy="6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1600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17" name="Google Shape;117;p13"/>
          <p:cNvSpPr txBox="1"/>
          <p:nvPr>
            <p:ph idx="13" type="subTitle"/>
          </p:nvPr>
        </p:nvSpPr>
        <p:spPr>
          <a:xfrm>
            <a:off x="862325" y="3417950"/>
            <a:ext cx="2035800" cy="6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1600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18" name="Google Shape;118;p13"/>
          <p:cNvSpPr txBox="1"/>
          <p:nvPr>
            <p:ph idx="14" type="subTitle"/>
          </p:nvPr>
        </p:nvSpPr>
        <p:spPr>
          <a:xfrm>
            <a:off x="3554100" y="3417950"/>
            <a:ext cx="2017200" cy="6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1600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19" name="Google Shape;119;p13"/>
          <p:cNvSpPr txBox="1"/>
          <p:nvPr>
            <p:ph idx="15" type="subTitle"/>
          </p:nvPr>
        </p:nvSpPr>
        <p:spPr>
          <a:xfrm>
            <a:off x="6260875" y="3417950"/>
            <a:ext cx="2020800" cy="6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1600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pic>
        <p:nvPicPr>
          <p:cNvPr id="120" name="Google Shape;120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24639" y="-126362"/>
            <a:ext cx="9593277" cy="5396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3"/>
          <p:cNvPicPr preferRelativeResize="0"/>
          <p:nvPr/>
        </p:nvPicPr>
        <p:blipFill rotWithShape="1">
          <a:blip r:embed="rId3">
            <a:alphaModFix amt="70000"/>
          </a:blip>
          <a:srcRect b="42243" l="0" r="46170" t="0"/>
          <a:stretch/>
        </p:blipFill>
        <p:spPr>
          <a:xfrm flipH="1">
            <a:off x="5856008" y="0"/>
            <a:ext cx="3287992" cy="1984476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3"/>
          <p:cNvSpPr/>
          <p:nvPr/>
        </p:nvSpPr>
        <p:spPr>
          <a:xfrm>
            <a:off x="8504775" y="4180225"/>
            <a:ext cx="74100" cy="74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Kanit"/>
              <a:ea typeface="Kanit"/>
              <a:cs typeface="Kanit"/>
              <a:sym typeface="Kanit"/>
            </a:endParaRPr>
          </a:p>
        </p:txBody>
      </p:sp>
      <p:sp>
        <p:nvSpPr>
          <p:cNvPr id="123" name="Google Shape;123;p13"/>
          <p:cNvSpPr/>
          <p:nvPr/>
        </p:nvSpPr>
        <p:spPr>
          <a:xfrm>
            <a:off x="8352375" y="4332650"/>
            <a:ext cx="74100" cy="74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Kanit"/>
              <a:ea typeface="Kanit"/>
              <a:cs typeface="Kanit"/>
              <a:sym typeface="Kanit"/>
            </a:endParaRPr>
          </a:p>
        </p:txBody>
      </p:sp>
      <p:sp>
        <p:nvSpPr>
          <p:cNvPr id="124" name="Google Shape;124;p13"/>
          <p:cNvSpPr/>
          <p:nvPr/>
        </p:nvSpPr>
        <p:spPr>
          <a:xfrm>
            <a:off x="8504775" y="4485075"/>
            <a:ext cx="74100" cy="74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Kanit"/>
              <a:ea typeface="Kanit"/>
              <a:cs typeface="Kanit"/>
              <a:sym typeface="Kanit"/>
            </a:endParaRPr>
          </a:p>
        </p:txBody>
      </p:sp>
      <p:sp>
        <p:nvSpPr>
          <p:cNvPr id="125" name="Google Shape;125;p1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pic>
        <p:nvPicPr>
          <p:cNvPr id="128" name="Google Shape;128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24639" y="-126362"/>
            <a:ext cx="9593277" cy="5396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4"/>
          <p:cNvPicPr preferRelativeResize="0"/>
          <p:nvPr/>
        </p:nvPicPr>
        <p:blipFill rotWithShape="1">
          <a:blip r:embed="rId3">
            <a:alphaModFix amt="70000"/>
          </a:blip>
          <a:srcRect b="42243" l="0" r="46170" t="0"/>
          <a:stretch/>
        </p:blipFill>
        <p:spPr>
          <a:xfrm flipH="1">
            <a:off x="5856008" y="0"/>
            <a:ext cx="3287992" cy="1984476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1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5"/>
          <p:cNvSpPr txBox="1"/>
          <p:nvPr>
            <p:ph idx="1" type="subTitle"/>
          </p:nvPr>
        </p:nvSpPr>
        <p:spPr>
          <a:xfrm flipH="1">
            <a:off x="727300" y="1631503"/>
            <a:ext cx="3161700" cy="117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33" name="Google Shape;133;p15"/>
          <p:cNvSpPr txBox="1"/>
          <p:nvPr>
            <p:ph type="title"/>
          </p:nvPr>
        </p:nvSpPr>
        <p:spPr>
          <a:xfrm flipH="1">
            <a:off x="727300" y="625225"/>
            <a:ext cx="3161700" cy="101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34" name="Google Shape;134;p15"/>
          <p:cNvSpPr/>
          <p:nvPr>
            <p:ph idx="2" type="pic"/>
          </p:nvPr>
        </p:nvSpPr>
        <p:spPr>
          <a:xfrm flipH="1">
            <a:off x="5755800" y="587675"/>
            <a:ext cx="2745000" cy="3968100"/>
          </a:xfrm>
          <a:prstGeom prst="snip2DiagRect">
            <a:avLst>
              <a:gd fmla="val 0" name="adj1"/>
              <a:gd fmla="val 16667" name="adj2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5" name="Google Shape;135;p15"/>
          <p:cNvSpPr/>
          <p:nvPr>
            <p:ph idx="3" type="pic"/>
          </p:nvPr>
        </p:nvSpPr>
        <p:spPr>
          <a:xfrm flipH="1">
            <a:off x="1344625" y="3117873"/>
            <a:ext cx="4207500" cy="1437900"/>
          </a:xfrm>
          <a:prstGeom prst="snip2DiagRect">
            <a:avLst>
              <a:gd fmla="val 0" name="adj1"/>
              <a:gd fmla="val 16667" name="adj2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6" name="Google Shape;136;p15"/>
          <p:cNvSpPr/>
          <p:nvPr>
            <p:ph idx="4" type="pic"/>
          </p:nvPr>
        </p:nvSpPr>
        <p:spPr>
          <a:xfrm flipH="1">
            <a:off x="4066825" y="587675"/>
            <a:ext cx="1485300" cy="2361900"/>
          </a:xfrm>
          <a:prstGeom prst="snip1Rect">
            <a:avLst>
              <a:gd fmla="val 16667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sp>
      <p:pic>
        <p:nvPicPr>
          <p:cNvPr id="137" name="Google Shape;137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24639" y="-126362"/>
            <a:ext cx="9593277" cy="5396224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BLANK_1_1_1_2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41" name="Google Shape;141;p16"/>
          <p:cNvSpPr txBox="1"/>
          <p:nvPr>
            <p:ph idx="1" type="subTitle"/>
          </p:nvPr>
        </p:nvSpPr>
        <p:spPr>
          <a:xfrm>
            <a:off x="680137" y="1660725"/>
            <a:ext cx="2526900" cy="6936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600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42" name="Google Shape;142;p16"/>
          <p:cNvSpPr txBox="1"/>
          <p:nvPr>
            <p:ph idx="2" type="subTitle"/>
          </p:nvPr>
        </p:nvSpPr>
        <p:spPr>
          <a:xfrm>
            <a:off x="680137" y="2511900"/>
            <a:ext cx="2526900" cy="167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43" name="Google Shape;143;p16"/>
          <p:cNvSpPr txBox="1"/>
          <p:nvPr>
            <p:ph idx="3" type="subTitle"/>
          </p:nvPr>
        </p:nvSpPr>
        <p:spPr>
          <a:xfrm>
            <a:off x="3306163" y="2511900"/>
            <a:ext cx="2526900" cy="167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44" name="Google Shape;144;p16"/>
          <p:cNvSpPr txBox="1"/>
          <p:nvPr>
            <p:ph idx="4" type="subTitle"/>
          </p:nvPr>
        </p:nvSpPr>
        <p:spPr>
          <a:xfrm>
            <a:off x="5936963" y="2511900"/>
            <a:ext cx="2526900" cy="167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45" name="Google Shape;145;p16"/>
          <p:cNvSpPr txBox="1"/>
          <p:nvPr>
            <p:ph idx="5" type="subTitle"/>
          </p:nvPr>
        </p:nvSpPr>
        <p:spPr>
          <a:xfrm>
            <a:off x="3306162" y="1660725"/>
            <a:ext cx="2526900" cy="6936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600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46" name="Google Shape;146;p16"/>
          <p:cNvSpPr txBox="1"/>
          <p:nvPr>
            <p:ph idx="6" type="subTitle"/>
          </p:nvPr>
        </p:nvSpPr>
        <p:spPr>
          <a:xfrm>
            <a:off x="5936963" y="1660725"/>
            <a:ext cx="2526900" cy="6936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600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pic>
        <p:nvPicPr>
          <p:cNvPr id="147" name="Google Shape;147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24639" y="-126362"/>
            <a:ext cx="9593277" cy="5396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16"/>
          <p:cNvPicPr preferRelativeResize="0"/>
          <p:nvPr/>
        </p:nvPicPr>
        <p:blipFill rotWithShape="1">
          <a:blip r:embed="rId3">
            <a:alphaModFix amt="60000"/>
          </a:blip>
          <a:srcRect b="0" l="38540" r="0" t="43939"/>
          <a:stretch/>
        </p:blipFill>
        <p:spPr>
          <a:xfrm flipH="1">
            <a:off x="0" y="2807025"/>
            <a:ext cx="4553876" cy="2336475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16"/>
          <p:cNvSpPr/>
          <p:nvPr/>
        </p:nvSpPr>
        <p:spPr>
          <a:xfrm>
            <a:off x="8058350" y="4608500"/>
            <a:ext cx="134100" cy="134100"/>
          </a:xfrm>
          <a:prstGeom prst="mathPlus">
            <a:avLst>
              <a:gd fmla="val 0" name="adj1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Kanit"/>
              <a:ea typeface="Kanit"/>
              <a:cs typeface="Kanit"/>
              <a:sym typeface="Kanit"/>
            </a:endParaRPr>
          </a:p>
        </p:txBody>
      </p:sp>
      <p:sp>
        <p:nvSpPr>
          <p:cNvPr id="150" name="Google Shape;150;p16"/>
          <p:cNvSpPr/>
          <p:nvPr/>
        </p:nvSpPr>
        <p:spPr>
          <a:xfrm>
            <a:off x="8192649" y="4608500"/>
            <a:ext cx="134100" cy="134100"/>
          </a:xfrm>
          <a:prstGeom prst="mathPlus">
            <a:avLst>
              <a:gd fmla="val 0" name="adj1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Kanit"/>
              <a:ea typeface="Kanit"/>
              <a:cs typeface="Kanit"/>
              <a:sym typeface="Kanit"/>
            </a:endParaRPr>
          </a:p>
        </p:txBody>
      </p:sp>
      <p:sp>
        <p:nvSpPr>
          <p:cNvPr id="151" name="Google Shape;151;p16"/>
          <p:cNvSpPr/>
          <p:nvPr/>
        </p:nvSpPr>
        <p:spPr>
          <a:xfrm>
            <a:off x="8326949" y="4608500"/>
            <a:ext cx="134100" cy="134100"/>
          </a:xfrm>
          <a:prstGeom prst="mathPlus">
            <a:avLst>
              <a:gd fmla="val 0" name="adj1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Kanit"/>
              <a:ea typeface="Kanit"/>
              <a:cs typeface="Kanit"/>
              <a:sym typeface="Kanit"/>
            </a:endParaRPr>
          </a:p>
        </p:txBody>
      </p:sp>
      <p:sp>
        <p:nvSpPr>
          <p:cNvPr id="152" name="Google Shape;152;p16"/>
          <p:cNvSpPr/>
          <p:nvPr/>
        </p:nvSpPr>
        <p:spPr>
          <a:xfrm>
            <a:off x="8461248" y="4608500"/>
            <a:ext cx="134100" cy="134100"/>
          </a:xfrm>
          <a:prstGeom prst="mathPlus">
            <a:avLst>
              <a:gd fmla="val 0" name="adj1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Kanit"/>
              <a:ea typeface="Kanit"/>
              <a:cs typeface="Kanit"/>
              <a:sym typeface="Kanit"/>
            </a:endParaRPr>
          </a:p>
        </p:txBody>
      </p:sp>
      <p:sp>
        <p:nvSpPr>
          <p:cNvPr id="153" name="Google Shape;153;p1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BLANK_1_1_1_2_1"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56" name="Google Shape;156;p17"/>
          <p:cNvSpPr txBox="1"/>
          <p:nvPr>
            <p:ph idx="1" type="subTitle"/>
          </p:nvPr>
        </p:nvSpPr>
        <p:spPr>
          <a:xfrm>
            <a:off x="2258453" y="1656375"/>
            <a:ext cx="5340900" cy="526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57" name="Google Shape;157;p17"/>
          <p:cNvSpPr txBox="1"/>
          <p:nvPr>
            <p:ph idx="2" type="subTitle"/>
          </p:nvPr>
        </p:nvSpPr>
        <p:spPr>
          <a:xfrm>
            <a:off x="2258453" y="2876075"/>
            <a:ext cx="5340900" cy="526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58" name="Google Shape;158;p17"/>
          <p:cNvSpPr txBox="1"/>
          <p:nvPr>
            <p:ph idx="3" type="subTitle"/>
          </p:nvPr>
        </p:nvSpPr>
        <p:spPr>
          <a:xfrm>
            <a:off x="2258453" y="4095775"/>
            <a:ext cx="5340900" cy="526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59" name="Google Shape;159;p17"/>
          <p:cNvSpPr txBox="1"/>
          <p:nvPr>
            <p:ph idx="4" type="subTitle"/>
          </p:nvPr>
        </p:nvSpPr>
        <p:spPr>
          <a:xfrm>
            <a:off x="2258453" y="1135025"/>
            <a:ext cx="5340900" cy="45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60" name="Google Shape;160;p17"/>
          <p:cNvSpPr txBox="1"/>
          <p:nvPr>
            <p:ph idx="5" type="subTitle"/>
          </p:nvPr>
        </p:nvSpPr>
        <p:spPr>
          <a:xfrm>
            <a:off x="2258453" y="2354730"/>
            <a:ext cx="5340900" cy="45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61" name="Google Shape;161;p17"/>
          <p:cNvSpPr txBox="1"/>
          <p:nvPr>
            <p:ph idx="6" type="subTitle"/>
          </p:nvPr>
        </p:nvSpPr>
        <p:spPr>
          <a:xfrm>
            <a:off x="2258453" y="3574435"/>
            <a:ext cx="5340900" cy="45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pic>
        <p:nvPicPr>
          <p:cNvPr id="162" name="Google Shape;162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24639" y="-126362"/>
            <a:ext cx="9593277" cy="5396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17"/>
          <p:cNvPicPr preferRelativeResize="0"/>
          <p:nvPr/>
        </p:nvPicPr>
        <p:blipFill rotWithShape="1">
          <a:blip r:embed="rId3">
            <a:alphaModFix amt="60000"/>
          </a:blip>
          <a:srcRect b="0" l="38540" r="0" t="43939"/>
          <a:stretch/>
        </p:blipFill>
        <p:spPr>
          <a:xfrm flipH="1">
            <a:off x="0" y="2807025"/>
            <a:ext cx="4553876" cy="2336475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1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1_1_1_1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67" name="Google Shape;167;p18"/>
          <p:cNvSpPr txBox="1"/>
          <p:nvPr>
            <p:ph idx="1" type="subTitle"/>
          </p:nvPr>
        </p:nvSpPr>
        <p:spPr>
          <a:xfrm>
            <a:off x="1055850" y="1306475"/>
            <a:ext cx="3048300" cy="525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600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68" name="Google Shape;168;p18"/>
          <p:cNvSpPr txBox="1"/>
          <p:nvPr>
            <p:ph idx="2" type="subTitle"/>
          </p:nvPr>
        </p:nvSpPr>
        <p:spPr>
          <a:xfrm>
            <a:off x="1055850" y="1832375"/>
            <a:ext cx="3048300" cy="1027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69" name="Google Shape;169;p18"/>
          <p:cNvSpPr txBox="1"/>
          <p:nvPr>
            <p:ph idx="3" type="subTitle"/>
          </p:nvPr>
        </p:nvSpPr>
        <p:spPr>
          <a:xfrm>
            <a:off x="5039850" y="1832375"/>
            <a:ext cx="3048300" cy="1027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70" name="Google Shape;170;p18"/>
          <p:cNvSpPr txBox="1"/>
          <p:nvPr>
            <p:ph idx="4" type="subTitle"/>
          </p:nvPr>
        </p:nvSpPr>
        <p:spPr>
          <a:xfrm>
            <a:off x="1055850" y="3580700"/>
            <a:ext cx="3048300" cy="1027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71" name="Google Shape;171;p18"/>
          <p:cNvSpPr txBox="1"/>
          <p:nvPr>
            <p:ph idx="5" type="subTitle"/>
          </p:nvPr>
        </p:nvSpPr>
        <p:spPr>
          <a:xfrm>
            <a:off x="5039850" y="3580700"/>
            <a:ext cx="3048300" cy="1027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72" name="Google Shape;172;p18"/>
          <p:cNvSpPr txBox="1"/>
          <p:nvPr>
            <p:ph idx="6" type="subTitle"/>
          </p:nvPr>
        </p:nvSpPr>
        <p:spPr>
          <a:xfrm>
            <a:off x="1055850" y="3054800"/>
            <a:ext cx="3048300" cy="525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600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73" name="Google Shape;173;p18"/>
          <p:cNvSpPr txBox="1"/>
          <p:nvPr>
            <p:ph idx="7" type="subTitle"/>
          </p:nvPr>
        </p:nvSpPr>
        <p:spPr>
          <a:xfrm>
            <a:off x="5039850" y="1306475"/>
            <a:ext cx="3048300" cy="525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600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74" name="Google Shape;174;p18"/>
          <p:cNvSpPr txBox="1"/>
          <p:nvPr>
            <p:ph idx="8" type="subTitle"/>
          </p:nvPr>
        </p:nvSpPr>
        <p:spPr>
          <a:xfrm>
            <a:off x="5039850" y="3054800"/>
            <a:ext cx="3048300" cy="525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600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pic>
        <p:nvPicPr>
          <p:cNvPr id="175" name="Google Shape;175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24639" y="-126362"/>
            <a:ext cx="9593277" cy="5396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18"/>
          <p:cNvPicPr preferRelativeResize="0"/>
          <p:nvPr/>
        </p:nvPicPr>
        <p:blipFill rotWithShape="1">
          <a:blip r:embed="rId3">
            <a:alphaModFix amt="70000"/>
          </a:blip>
          <a:srcRect b="42243" l="0" r="46170" t="0"/>
          <a:stretch/>
        </p:blipFill>
        <p:spPr>
          <a:xfrm flipH="1">
            <a:off x="5856008" y="0"/>
            <a:ext cx="3287992" cy="1984476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1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BLANK_1_1_1_1_1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80" name="Google Shape;180;p19"/>
          <p:cNvSpPr txBox="1"/>
          <p:nvPr>
            <p:ph idx="1" type="subTitle"/>
          </p:nvPr>
        </p:nvSpPr>
        <p:spPr>
          <a:xfrm>
            <a:off x="725143" y="1811513"/>
            <a:ext cx="2459100" cy="1055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81" name="Google Shape;181;p19"/>
          <p:cNvSpPr txBox="1"/>
          <p:nvPr>
            <p:ph idx="2" type="subTitle"/>
          </p:nvPr>
        </p:nvSpPr>
        <p:spPr>
          <a:xfrm>
            <a:off x="3342150" y="1811525"/>
            <a:ext cx="2459700" cy="1055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82" name="Google Shape;182;p19"/>
          <p:cNvSpPr txBox="1"/>
          <p:nvPr>
            <p:ph idx="3" type="subTitle"/>
          </p:nvPr>
        </p:nvSpPr>
        <p:spPr>
          <a:xfrm>
            <a:off x="5959741" y="1811525"/>
            <a:ext cx="2459700" cy="1055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83" name="Google Shape;183;p19"/>
          <p:cNvSpPr txBox="1"/>
          <p:nvPr>
            <p:ph idx="4" type="subTitle"/>
          </p:nvPr>
        </p:nvSpPr>
        <p:spPr>
          <a:xfrm>
            <a:off x="725143" y="3433100"/>
            <a:ext cx="2459100" cy="1055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84" name="Google Shape;184;p19"/>
          <p:cNvSpPr txBox="1"/>
          <p:nvPr>
            <p:ph idx="5" type="subTitle"/>
          </p:nvPr>
        </p:nvSpPr>
        <p:spPr>
          <a:xfrm>
            <a:off x="3342450" y="3433100"/>
            <a:ext cx="2459100" cy="1055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85" name="Google Shape;185;p19"/>
          <p:cNvSpPr txBox="1"/>
          <p:nvPr>
            <p:ph idx="6" type="subTitle"/>
          </p:nvPr>
        </p:nvSpPr>
        <p:spPr>
          <a:xfrm>
            <a:off x="5962591" y="3433100"/>
            <a:ext cx="2454000" cy="1055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86" name="Google Shape;186;p19"/>
          <p:cNvSpPr txBox="1"/>
          <p:nvPr>
            <p:ph idx="7" type="subTitle"/>
          </p:nvPr>
        </p:nvSpPr>
        <p:spPr>
          <a:xfrm>
            <a:off x="720000" y="1276675"/>
            <a:ext cx="2459100" cy="5373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600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87" name="Google Shape;187;p19"/>
          <p:cNvSpPr txBox="1"/>
          <p:nvPr>
            <p:ph idx="8" type="subTitle"/>
          </p:nvPr>
        </p:nvSpPr>
        <p:spPr>
          <a:xfrm>
            <a:off x="3342450" y="1276675"/>
            <a:ext cx="2459100" cy="5373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600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88" name="Google Shape;188;p19"/>
          <p:cNvSpPr txBox="1"/>
          <p:nvPr>
            <p:ph idx="9" type="subTitle"/>
          </p:nvPr>
        </p:nvSpPr>
        <p:spPr>
          <a:xfrm>
            <a:off x="5959741" y="1276675"/>
            <a:ext cx="2459700" cy="5373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600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89" name="Google Shape;189;p19"/>
          <p:cNvSpPr txBox="1"/>
          <p:nvPr>
            <p:ph idx="13" type="subTitle"/>
          </p:nvPr>
        </p:nvSpPr>
        <p:spPr>
          <a:xfrm>
            <a:off x="720344" y="2893750"/>
            <a:ext cx="2459100" cy="5373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600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90" name="Google Shape;190;p19"/>
          <p:cNvSpPr txBox="1"/>
          <p:nvPr>
            <p:ph idx="14" type="subTitle"/>
          </p:nvPr>
        </p:nvSpPr>
        <p:spPr>
          <a:xfrm>
            <a:off x="3342450" y="2893750"/>
            <a:ext cx="2459100" cy="5373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600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91" name="Google Shape;191;p19"/>
          <p:cNvSpPr txBox="1"/>
          <p:nvPr>
            <p:ph idx="15" type="subTitle"/>
          </p:nvPr>
        </p:nvSpPr>
        <p:spPr>
          <a:xfrm>
            <a:off x="5960041" y="2893750"/>
            <a:ext cx="2459100" cy="5373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600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pic>
        <p:nvPicPr>
          <p:cNvPr id="192" name="Google Shape;192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24639" y="-126362"/>
            <a:ext cx="9593277" cy="5396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19"/>
          <p:cNvPicPr preferRelativeResize="0"/>
          <p:nvPr/>
        </p:nvPicPr>
        <p:blipFill rotWithShape="1">
          <a:blip r:embed="rId3">
            <a:alphaModFix amt="60000"/>
          </a:blip>
          <a:srcRect b="0" l="38540" r="0" t="43939"/>
          <a:stretch/>
        </p:blipFill>
        <p:spPr>
          <a:xfrm flipH="1">
            <a:off x="0" y="2807025"/>
            <a:ext cx="4553876" cy="2336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24639" y="-126362"/>
            <a:ext cx="9593277" cy="5396224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1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BLANK_1_1_1_1_1_1_2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20"/>
          <p:cNvPicPr preferRelativeResize="0"/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30675" y="-145538"/>
            <a:ext cx="9557898" cy="5376326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20"/>
          <p:cNvSpPr txBox="1"/>
          <p:nvPr>
            <p:ph type="ctrTitle"/>
          </p:nvPr>
        </p:nvSpPr>
        <p:spPr>
          <a:xfrm>
            <a:off x="2382250" y="839800"/>
            <a:ext cx="4379400" cy="105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00" name="Google Shape;200;p20"/>
          <p:cNvSpPr txBox="1"/>
          <p:nvPr>
            <p:ph idx="1" type="subTitle"/>
          </p:nvPr>
        </p:nvSpPr>
        <p:spPr>
          <a:xfrm>
            <a:off x="2382350" y="1852800"/>
            <a:ext cx="4379400" cy="117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01" name="Google Shape;201;p20"/>
          <p:cNvSpPr txBox="1"/>
          <p:nvPr/>
        </p:nvSpPr>
        <p:spPr>
          <a:xfrm>
            <a:off x="2382325" y="3487250"/>
            <a:ext cx="4379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Kanit Light"/>
                <a:ea typeface="Kanit Light"/>
                <a:cs typeface="Kanit Light"/>
                <a:sym typeface="Kanit Light"/>
              </a:rPr>
              <a:t>CREDITS: This presentation template was created by </a:t>
            </a:r>
            <a:r>
              <a:rPr lang="en" sz="1000" u="sng">
                <a:solidFill>
                  <a:schemeClr val="hlink"/>
                </a:solidFill>
                <a:latin typeface="Kanit Light"/>
                <a:ea typeface="Kanit Light"/>
                <a:cs typeface="Kanit Light"/>
                <a:sym typeface="Kanit Light"/>
                <a:hlinkClick r:id="rId4"/>
              </a:rPr>
              <a:t>Slidesgo</a:t>
            </a:r>
            <a:r>
              <a:rPr lang="en" sz="1000" u="sng">
                <a:solidFill>
                  <a:schemeClr val="dk1"/>
                </a:solidFill>
                <a:latin typeface="Kanit Light"/>
                <a:ea typeface="Kanit Light"/>
                <a:cs typeface="Kanit Light"/>
                <a:sym typeface="Kanit Light"/>
              </a:rPr>
              <a:t>, </a:t>
            </a:r>
            <a:r>
              <a:rPr lang="en" sz="1000">
                <a:solidFill>
                  <a:schemeClr val="dk1"/>
                </a:solidFill>
                <a:latin typeface="Kanit Light"/>
                <a:ea typeface="Kanit Light"/>
                <a:cs typeface="Kanit Light"/>
                <a:sym typeface="Kanit Light"/>
              </a:rPr>
              <a:t>and includes </a:t>
            </a:r>
            <a:r>
              <a:rPr lang="en" sz="1000">
                <a:solidFill>
                  <a:schemeClr val="dk1"/>
                </a:solidFill>
                <a:latin typeface="Kanit Light"/>
                <a:ea typeface="Kanit Light"/>
                <a:cs typeface="Kanit Light"/>
                <a:sym typeface="Kanit Light"/>
              </a:rPr>
              <a:t>icons by </a:t>
            </a:r>
            <a:r>
              <a:rPr lang="en" sz="1000" u="sng">
                <a:solidFill>
                  <a:schemeClr val="dk1"/>
                </a:solidFill>
                <a:latin typeface="Kanit Light"/>
                <a:ea typeface="Kanit Light"/>
                <a:cs typeface="Kanit Light"/>
                <a:sym typeface="Kanit Light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 u="sng">
                <a:solidFill>
                  <a:schemeClr val="dk1"/>
                </a:solidFill>
                <a:latin typeface="Kanit Light"/>
                <a:ea typeface="Kanit Light"/>
                <a:cs typeface="Kanit Light"/>
                <a:sym typeface="Kanit Light"/>
              </a:rPr>
              <a:t>,</a:t>
            </a:r>
            <a:r>
              <a:rPr lang="en" sz="1000">
                <a:solidFill>
                  <a:schemeClr val="dk1"/>
                </a:solidFill>
                <a:latin typeface="Kanit Light"/>
                <a:ea typeface="Kanit Light"/>
                <a:cs typeface="Kanit Light"/>
                <a:sym typeface="Kanit Light"/>
              </a:rPr>
              <a:t> and infographics &amp; images by </a:t>
            </a:r>
            <a:r>
              <a:rPr lang="en" sz="1000" u="sng">
                <a:solidFill>
                  <a:schemeClr val="dk1"/>
                </a:solidFill>
                <a:latin typeface="Kanit Light"/>
                <a:ea typeface="Kanit Light"/>
                <a:cs typeface="Kanit Light"/>
                <a:sym typeface="Kanit Light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sz="1000" u="sng">
              <a:solidFill>
                <a:schemeClr val="dk1"/>
              </a:solidFill>
              <a:latin typeface="Kanit Light"/>
              <a:ea typeface="Kanit Light"/>
              <a:cs typeface="Kanit Light"/>
              <a:sym typeface="Kanit Light"/>
            </a:endParaRPr>
          </a:p>
        </p:txBody>
      </p:sp>
      <p:sp>
        <p:nvSpPr>
          <p:cNvPr id="202" name="Google Shape;202;p2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32;p3"/>
          <p:cNvPicPr preferRelativeResize="0"/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 flipH="1"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33;p3"/>
          <p:cNvPicPr preferRelativeResize="0"/>
          <p:nvPr/>
        </p:nvPicPr>
        <p:blipFill rotWithShape="1">
          <a:blip r:embed="rId3">
            <a:alphaModFix/>
          </a:blip>
          <a:srcRect b="0" l="0" r="0" t="13217"/>
          <a:stretch/>
        </p:blipFill>
        <p:spPr>
          <a:xfrm>
            <a:off x="-330675" y="565023"/>
            <a:ext cx="9557898" cy="4665776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3"/>
          <p:cNvSpPr txBox="1"/>
          <p:nvPr>
            <p:ph type="title"/>
          </p:nvPr>
        </p:nvSpPr>
        <p:spPr>
          <a:xfrm>
            <a:off x="2391900" y="2409526"/>
            <a:ext cx="4360200" cy="11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  <p:sp>
        <p:nvSpPr>
          <p:cNvPr id="35" name="Google Shape;35;p3"/>
          <p:cNvSpPr txBox="1"/>
          <p:nvPr>
            <p:ph hasCustomPrompt="1" idx="2" type="title"/>
          </p:nvPr>
        </p:nvSpPr>
        <p:spPr>
          <a:xfrm>
            <a:off x="4027150" y="1352695"/>
            <a:ext cx="1089900" cy="102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5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grpSp>
        <p:nvGrpSpPr>
          <p:cNvPr id="36" name="Google Shape;36;p3"/>
          <p:cNvGrpSpPr/>
          <p:nvPr/>
        </p:nvGrpSpPr>
        <p:grpSpPr>
          <a:xfrm>
            <a:off x="1112875" y="367875"/>
            <a:ext cx="1788450" cy="74100"/>
            <a:chOff x="1112875" y="367875"/>
            <a:chExt cx="1788450" cy="74100"/>
          </a:xfrm>
        </p:grpSpPr>
        <p:sp>
          <p:nvSpPr>
            <p:cNvPr id="37" name="Google Shape;37;p3"/>
            <p:cNvSpPr/>
            <p:nvPr/>
          </p:nvSpPr>
          <p:spPr>
            <a:xfrm rot="-5400000">
              <a:off x="1790275" y="-309525"/>
              <a:ext cx="74100" cy="1428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Kanit"/>
                  <a:ea typeface="Kanit"/>
                  <a:cs typeface="Kanit"/>
                  <a:sym typeface="Kanit"/>
                </a:rPr>
                <a:t>  </a:t>
              </a: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2645950" y="366375"/>
              <a:ext cx="74100" cy="77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Kanit"/>
                  <a:ea typeface="Kanit"/>
                  <a:cs typeface="Kanit"/>
                  <a:sym typeface="Kanit"/>
                </a:rPr>
                <a:t>  </a:t>
              </a: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39" name="Google Shape;39;p3"/>
            <p:cNvSpPr/>
            <p:nvPr/>
          </p:nvSpPr>
          <p:spPr>
            <a:xfrm rot="-5400000">
              <a:off x="2825725" y="366375"/>
              <a:ext cx="74100" cy="77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Kanit"/>
                  <a:ea typeface="Kanit"/>
                  <a:cs typeface="Kanit"/>
                  <a:sym typeface="Kanit"/>
                </a:rPr>
                <a:t>  </a:t>
              </a: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</p:grpSp>
      <p:grpSp>
        <p:nvGrpSpPr>
          <p:cNvPr id="40" name="Google Shape;40;p3"/>
          <p:cNvGrpSpPr/>
          <p:nvPr/>
        </p:nvGrpSpPr>
        <p:grpSpPr>
          <a:xfrm>
            <a:off x="1085475" y="4711575"/>
            <a:ext cx="536998" cy="134100"/>
            <a:chOff x="1085475" y="4711575"/>
            <a:chExt cx="536998" cy="134100"/>
          </a:xfrm>
        </p:grpSpPr>
        <p:sp>
          <p:nvSpPr>
            <p:cNvPr id="41" name="Google Shape;41;p3"/>
            <p:cNvSpPr/>
            <p:nvPr/>
          </p:nvSpPr>
          <p:spPr>
            <a:xfrm>
              <a:off x="1085475" y="4711575"/>
              <a:ext cx="134100" cy="134100"/>
            </a:xfrm>
            <a:prstGeom prst="mathPlus">
              <a:avLst>
                <a:gd fmla="val 0" name="adj1"/>
              </a:avLst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1219774" y="4711575"/>
              <a:ext cx="134100" cy="134100"/>
            </a:xfrm>
            <a:prstGeom prst="mathPlus">
              <a:avLst>
                <a:gd fmla="val 0" name="adj1"/>
              </a:avLst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43" name="Google Shape;43;p3"/>
            <p:cNvSpPr/>
            <p:nvPr/>
          </p:nvSpPr>
          <p:spPr>
            <a:xfrm>
              <a:off x="1354074" y="4711575"/>
              <a:ext cx="134100" cy="134100"/>
            </a:xfrm>
            <a:prstGeom prst="mathPlus">
              <a:avLst>
                <a:gd fmla="val 0" name="adj1"/>
              </a:avLst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44" name="Google Shape;44;p3"/>
            <p:cNvSpPr/>
            <p:nvPr/>
          </p:nvSpPr>
          <p:spPr>
            <a:xfrm>
              <a:off x="1488373" y="4711575"/>
              <a:ext cx="134100" cy="134100"/>
            </a:xfrm>
            <a:prstGeom prst="mathPlus">
              <a:avLst>
                <a:gd fmla="val 0" name="adj1"/>
              </a:avLst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</p:grpSp>
      <p:sp>
        <p:nvSpPr>
          <p:cNvPr id="45" name="Google Shape;45;p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_1_1_1_1_1_1"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21"/>
          <p:cNvPicPr preferRelativeResize="0"/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30675" y="-145538"/>
            <a:ext cx="9557898" cy="5376326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2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LANK_1_1_1_1_1_1_1_1"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24639" y="-126362"/>
            <a:ext cx="9593277" cy="5396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22"/>
          <p:cNvPicPr preferRelativeResize="0"/>
          <p:nvPr/>
        </p:nvPicPr>
        <p:blipFill rotWithShape="1">
          <a:blip r:embed="rId3">
            <a:alphaModFix amt="70000"/>
          </a:blip>
          <a:srcRect b="42243" l="0" r="46170" t="0"/>
          <a:stretch/>
        </p:blipFill>
        <p:spPr>
          <a:xfrm flipH="1">
            <a:off x="5856008" y="0"/>
            <a:ext cx="3287992" cy="1984476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8" name="Google Shape;48;p4"/>
          <p:cNvSpPr txBox="1"/>
          <p:nvPr>
            <p:ph idx="1" type="body"/>
          </p:nvPr>
        </p:nvSpPr>
        <p:spPr>
          <a:xfrm>
            <a:off x="720000" y="1152475"/>
            <a:ext cx="7704000" cy="97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pic>
        <p:nvPicPr>
          <p:cNvPr id="49" name="Google Shape;49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24639" y="-126362"/>
            <a:ext cx="9593277" cy="5396224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5"/>
          <p:cNvSpPr txBox="1"/>
          <p:nvPr>
            <p:ph idx="1" type="subTitle"/>
          </p:nvPr>
        </p:nvSpPr>
        <p:spPr>
          <a:xfrm>
            <a:off x="1013450" y="1817100"/>
            <a:ext cx="3288000" cy="71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600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53" name="Google Shape;53;p5"/>
          <p:cNvSpPr txBox="1"/>
          <p:nvPr>
            <p:ph idx="2" type="subTitle"/>
          </p:nvPr>
        </p:nvSpPr>
        <p:spPr>
          <a:xfrm>
            <a:off x="4683250" y="1817100"/>
            <a:ext cx="3447300" cy="71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600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54" name="Google Shape;54;p5"/>
          <p:cNvSpPr txBox="1"/>
          <p:nvPr>
            <p:ph idx="3" type="subTitle"/>
          </p:nvPr>
        </p:nvSpPr>
        <p:spPr>
          <a:xfrm>
            <a:off x="1013450" y="2686775"/>
            <a:ext cx="3288000" cy="12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4" type="subTitle"/>
          </p:nvPr>
        </p:nvSpPr>
        <p:spPr>
          <a:xfrm>
            <a:off x="4683250" y="2686775"/>
            <a:ext cx="3447300" cy="12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6" name="Google Shape;56;p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pic>
        <p:nvPicPr>
          <p:cNvPr id="57" name="Google Shape;57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24639" y="-126362"/>
            <a:ext cx="9593277" cy="5396224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5"/>
          <p:cNvSpPr/>
          <p:nvPr/>
        </p:nvSpPr>
        <p:spPr>
          <a:xfrm>
            <a:off x="8504775" y="4104025"/>
            <a:ext cx="74100" cy="74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Kanit"/>
              <a:ea typeface="Kanit"/>
              <a:cs typeface="Kanit"/>
              <a:sym typeface="Kanit"/>
            </a:endParaRPr>
          </a:p>
        </p:txBody>
      </p:sp>
      <p:sp>
        <p:nvSpPr>
          <p:cNvPr id="59" name="Google Shape;59;p5"/>
          <p:cNvSpPr/>
          <p:nvPr/>
        </p:nvSpPr>
        <p:spPr>
          <a:xfrm>
            <a:off x="8352375" y="4256450"/>
            <a:ext cx="74100" cy="74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Kanit"/>
              <a:ea typeface="Kanit"/>
              <a:cs typeface="Kanit"/>
              <a:sym typeface="Kanit"/>
            </a:endParaRPr>
          </a:p>
        </p:txBody>
      </p:sp>
      <p:sp>
        <p:nvSpPr>
          <p:cNvPr id="60" name="Google Shape;60;p5"/>
          <p:cNvSpPr/>
          <p:nvPr/>
        </p:nvSpPr>
        <p:spPr>
          <a:xfrm>
            <a:off x="8504775" y="4408875"/>
            <a:ext cx="74100" cy="74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Kanit"/>
              <a:ea typeface="Kanit"/>
              <a:cs typeface="Kanit"/>
              <a:sym typeface="Kanit"/>
            </a:endParaRPr>
          </a:p>
        </p:txBody>
      </p:sp>
      <p:pic>
        <p:nvPicPr>
          <p:cNvPr id="61" name="Google Shape;61;p5"/>
          <p:cNvPicPr preferRelativeResize="0"/>
          <p:nvPr/>
        </p:nvPicPr>
        <p:blipFill rotWithShape="1">
          <a:blip r:embed="rId3">
            <a:alphaModFix amt="70000"/>
          </a:blip>
          <a:srcRect b="42243" l="0" r="46170" t="0"/>
          <a:stretch/>
        </p:blipFill>
        <p:spPr>
          <a:xfrm flipH="1">
            <a:off x="5856008" y="0"/>
            <a:ext cx="3287992" cy="1984476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pic>
        <p:nvPicPr>
          <p:cNvPr id="65" name="Google Shape;65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24639" y="-126362"/>
            <a:ext cx="9593277" cy="5396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6"/>
          <p:cNvPicPr preferRelativeResize="0"/>
          <p:nvPr/>
        </p:nvPicPr>
        <p:blipFill rotWithShape="1">
          <a:blip r:embed="rId3">
            <a:alphaModFix amt="60000"/>
          </a:blip>
          <a:srcRect b="0" l="38540" r="0" t="43939"/>
          <a:stretch/>
        </p:blipFill>
        <p:spPr>
          <a:xfrm flipH="1">
            <a:off x="0" y="2807025"/>
            <a:ext cx="4553876" cy="2336475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7"/>
          <p:cNvSpPr txBox="1"/>
          <p:nvPr>
            <p:ph type="title"/>
          </p:nvPr>
        </p:nvSpPr>
        <p:spPr>
          <a:xfrm>
            <a:off x="720000" y="445025"/>
            <a:ext cx="4549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0" name="Google Shape;70;p7"/>
          <p:cNvSpPr txBox="1"/>
          <p:nvPr>
            <p:ph idx="1" type="body"/>
          </p:nvPr>
        </p:nvSpPr>
        <p:spPr>
          <a:xfrm>
            <a:off x="720000" y="1547575"/>
            <a:ext cx="4549500" cy="266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 Light"/>
              <a:buChar char="●"/>
              <a:defRPr/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Open Sans Light"/>
              <a:buChar char="○"/>
              <a:defRPr/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Open Sans Light"/>
              <a:buChar char="■"/>
              <a:defRPr/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Open Sans Light"/>
              <a:buChar char="●"/>
              <a:defRPr/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Open Sans Light"/>
              <a:buChar char="○"/>
              <a:defRPr/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 Light"/>
              <a:buChar char="■"/>
              <a:defRPr/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 Light"/>
              <a:buChar char="●"/>
              <a:defRPr/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 Light"/>
              <a:buChar char="○"/>
              <a:defRPr/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 Light"/>
              <a:buChar char="■"/>
              <a:defRPr/>
            </a:lvl9pPr>
          </a:lstStyle>
          <a:p/>
        </p:txBody>
      </p:sp>
      <p:sp>
        <p:nvSpPr>
          <p:cNvPr id="71" name="Google Shape;71;p7"/>
          <p:cNvSpPr/>
          <p:nvPr>
            <p:ph idx="2" type="pic"/>
          </p:nvPr>
        </p:nvSpPr>
        <p:spPr>
          <a:xfrm>
            <a:off x="5831400" y="756200"/>
            <a:ext cx="2526600" cy="3699600"/>
          </a:xfrm>
          <a:prstGeom prst="snip1Rect">
            <a:avLst>
              <a:gd fmla="val 16667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sp>
      <p:pic>
        <p:nvPicPr>
          <p:cNvPr id="72" name="Google Shape;72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24639" y="-126362"/>
            <a:ext cx="9593277" cy="5396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7"/>
          <p:cNvPicPr preferRelativeResize="0"/>
          <p:nvPr/>
        </p:nvPicPr>
        <p:blipFill rotWithShape="1">
          <a:blip r:embed="rId3">
            <a:alphaModFix amt="60000"/>
          </a:blip>
          <a:srcRect b="0" l="38540" r="0" t="43939"/>
          <a:stretch/>
        </p:blipFill>
        <p:spPr>
          <a:xfrm flipH="1">
            <a:off x="0" y="2807025"/>
            <a:ext cx="4553876" cy="2336475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8"/>
          <p:cNvPicPr preferRelativeResize="0"/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30675" y="-145538"/>
            <a:ext cx="9557898" cy="5376326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8"/>
          <p:cNvSpPr txBox="1"/>
          <p:nvPr>
            <p:ph type="title"/>
          </p:nvPr>
        </p:nvSpPr>
        <p:spPr>
          <a:xfrm>
            <a:off x="1388100" y="1307100"/>
            <a:ext cx="63678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79" name="Google Shape;79;p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9"/>
          <p:cNvPicPr preferRelativeResize="0"/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30675" y="-145538"/>
            <a:ext cx="9557898" cy="5376326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9"/>
          <p:cNvSpPr txBox="1"/>
          <p:nvPr>
            <p:ph type="title"/>
          </p:nvPr>
        </p:nvSpPr>
        <p:spPr>
          <a:xfrm>
            <a:off x="2241425" y="1293100"/>
            <a:ext cx="46611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84" name="Google Shape;84;p9"/>
          <p:cNvSpPr txBox="1"/>
          <p:nvPr>
            <p:ph idx="1" type="subTitle"/>
          </p:nvPr>
        </p:nvSpPr>
        <p:spPr>
          <a:xfrm>
            <a:off x="2241475" y="2168600"/>
            <a:ext cx="4661100" cy="168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85" name="Google Shape;85;p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0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88" name="Google Shape;88;p10"/>
          <p:cNvSpPr txBox="1"/>
          <p:nvPr>
            <p:ph type="title"/>
          </p:nvPr>
        </p:nvSpPr>
        <p:spPr>
          <a:xfrm>
            <a:off x="720000" y="4104775"/>
            <a:ext cx="7704000" cy="503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9" name="Google Shape;89;p1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5100" y="445025"/>
            <a:ext cx="7713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bitron"/>
              <a:buNone/>
              <a:defRPr sz="3000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b="1" sz="3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b="1" sz="3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b="1" sz="3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b="1" sz="3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b="1" sz="3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b="1" sz="3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b="1" sz="3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b="1" sz="3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5100" y="1152475"/>
            <a:ext cx="7713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Kanit Light"/>
              <a:buChar char="●"/>
              <a:defRPr sz="1200">
                <a:solidFill>
                  <a:schemeClr val="dk1"/>
                </a:solidFill>
                <a:latin typeface="Kanit Light"/>
                <a:ea typeface="Kanit Light"/>
                <a:cs typeface="Kanit Light"/>
                <a:sym typeface="Kanit Light"/>
              </a:defRPr>
            </a:lvl1pPr>
            <a:lvl2pPr indent="-3048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Kanit Light"/>
              <a:buChar char="○"/>
              <a:defRPr sz="1200">
                <a:solidFill>
                  <a:schemeClr val="dk1"/>
                </a:solidFill>
                <a:latin typeface="Kanit Light"/>
                <a:ea typeface="Kanit Light"/>
                <a:cs typeface="Kanit Light"/>
                <a:sym typeface="Kanit Light"/>
              </a:defRPr>
            </a:lvl2pPr>
            <a:lvl3pPr indent="-3048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Kanit Light"/>
              <a:buChar char="■"/>
              <a:defRPr sz="1200">
                <a:solidFill>
                  <a:schemeClr val="dk1"/>
                </a:solidFill>
                <a:latin typeface="Kanit Light"/>
                <a:ea typeface="Kanit Light"/>
                <a:cs typeface="Kanit Light"/>
                <a:sym typeface="Kanit Light"/>
              </a:defRPr>
            </a:lvl3pPr>
            <a:lvl4pPr indent="-3048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Kanit Light"/>
              <a:buChar char="●"/>
              <a:defRPr sz="1200">
                <a:solidFill>
                  <a:schemeClr val="dk1"/>
                </a:solidFill>
                <a:latin typeface="Kanit Light"/>
                <a:ea typeface="Kanit Light"/>
                <a:cs typeface="Kanit Light"/>
                <a:sym typeface="Kanit Light"/>
              </a:defRPr>
            </a:lvl4pPr>
            <a:lvl5pPr indent="-3048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Kanit Light"/>
              <a:buChar char="○"/>
              <a:defRPr sz="1200">
                <a:solidFill>
                  <a:schemeClr val="dk1"/>
                </a:solidFill>
                <a:latin typeface="Kanit Light"/>
                <a:ea typeface="Kanit Light"/>
                <a:cs typeface="Kanit Light"/>
                <a:sym typeface="Kanit Light"/>
              </a:defRPr>
            </a:lvl5pPr>
            <a:lvl6pPr indent="-3048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Kanit Light"/>
              <a:buChar char="■"/>
              <a:defRPr sz="1200">
                <a:solidFill>
                  <a:schemeClr val="dk1"/>
                </a:solidFill>
                <a:latin typeface="Kanit Light"/>
                <a:ea typeface="Kanit Light"/>
                <a:cs typeface="Kanit Light"/>
                <a:sym typeface="Kanit Light"/>
              </a:defRPr>
            </a:lvl6pPr>
            <a:lvl7pPr indent="-3048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Kanit Light"/>
              <a:buChar char="●"/>
              <a:defRPr sz="1200">
                <a:solidFill>
                  <a:schemeClr val="dk1"/>
                </a:solidFill>
                <a:latin typeface="Kanit Light"/>
                <a:ea typeface="Kanit Light"/>
                <a:cs typeface="Kanit Light"/>
                <a:sym typeface="Kanit Light"/>
              </a:defRPr>
            </a:lvl7pPr>
            <a:lvl8pPr indent="-3048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Kanit Light"/>
              <a:buChar char="○"/>
              <a:defRPr sz="1200">
                <a:solidFill>
                  <a:schemeClr val="dk1"/>
                </a:solidFill>
                <a:latin typeface="Kanit Light"/>
                <a:ea typeface="Kanit Light"/>
                <a:cs typeface="Kanit Light"/>
                <a:sym typeface="Kanit Light"/>
              </a:defRPr>
            </a:lvl8pPr>
            <a:lvl9pPr indent="-3048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Kanit Light"/>
              <a:buChar char="■"/>
              <a:defRPr sz="1200">
                <a:solidFill>
                  <a:schemeClr val="dk1"/>
                </a:solidFill>
                <a:latin typeface="Kanit Light"/>
                <a:ea typeface="Kanit Light"/>
                <a:cs typeface="Kanit Light"/>
                <a:sym typeface="Kanit Ligh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Kanit Light"/>
                <a:ea typeface="Kanit Light"/>
                <a:cs typeface="Kanit Light"/>
                <a:sym typeface="Kanit Light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Kanit Light"/>
                <a:ea typeface="Kanit Light"/>
                <a:cs typeface="Kanit Light"/>
                <a:sym typeface="Kanit Light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Kanit Light"/>
                <a:ea typeface="Kanit Light"/>
                <a:cs typeface="Kanit Light"/>
                <a:sym typeface="Kanit Light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Kanit Light"/>
                <a:ea typeface="Kanit Light"/>
                <a:cs typeface="Kanit Light"/>
                <a:sym typeface="Kanit Light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Kanit Light"/>
                <a:ea typeface="Kanit Light"/>
                <a:cs typeface="Kanit Light"/>
                <a:sym typeface="Kanit Light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Kanit Light"/>
                <a:ea typeface="Kanit Light"/>
                <a:cs typeface="Kanit Light"/>
                <a:sym typeface="Kanit Light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Kanit Light"/>
                <a:ea typeface="Kanit Light"/>
                <a:cs typeface="Kanit Light"/>
                <a:sym typeface="Kanit Light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Kanit Light"/>
                <a:ea typeface="Kanit Light"/>
                <a:cs typeface="Kanit Light"/>
                <a:sym typeface="Kanit Light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Kanit Light"/>
                <a:ea typeface="Kanit Light"/>
                <a:cs typeface="Kanit Light"/>
                <a:sym typeface="Kanit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450">
          <p15:clr>
            <a:srgbClr val="EA4335"/>
          </p15:clr>
        </p15:guide>
        <p15:guide id="2" orient="horz" pos="337">
          <p15:clr>
            <a:srgbClr val="EA4335"/>
          </p15:clr>
        </p15:guide>
        <p15:guide id="3" pos="5310">
          <p15:clr>
            <a:srgbClr val="EA4335"/>
          </p15:clr>
        </p15:guide>
        <p15:guide id="4" orient="horz" pos="2903">
          <p15:clr>
            <a:srgbClr val="EA4335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Relationship Id="rId4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1" Type="http://schemas.openxmlformats.org/officeDocument/2006/relationships/image" Target="../media/image23.jpg"/><Relationship Id="rId10" Type="http://schemas.openxmlformats.org/officeDocument/2006/relationships/image" Target="../media/image36.jp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2.jpg"/><Relationship Id="rId4" Type="http://schemas.openxmlformats.org/officeDocument/2006/relationships/image" Target="../media/image15.jpg"/><Relationship Id="rId9" Type="http://schemas.openxmlformats.org/officeDocument/2006/relationships/image" Target="../media/image30.jpg"/><Relationship Id="rId5" Type="http://schemas.openxmlformats.org/officeDocument/2006/relationships/image" Target="../media/image26.jpg"/><Relationship Id="rId6" Type="http://schemas.openxmlformats.org/officeDocument/2006/relationships/image" Target="../media/image25.jpg"/><Relationship Id="rId7" Type="http://schemas.openxmlformats.org/officeDocument/2006/relationships/image" Target="../media/image39.jpg"/><Relationship Id="rId8" Type="http://schemas.openxmlformats.org/officeDocument/2006/relationships/image" Target="../media/image31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5.png"/><Relationship Id="rId4" Type="http://schemas.openxmlformats.org/officeDocument/2006/relationships/image" Target="../media/image27.png"/><Relationship Id="rId5" Type="http://schemas.openxmlformats.org/officeDocument/2006/relationships/image" Target="../media/image3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1.png"/><Relationship Id="rId4" Type="http://schemas.openxmlformats.org/officeDocument/2006/relationships/image" Target="../media/image16.png"/><Relationship Id="rId5" Type="http://schemas.openxmlformats.org/officeDocument/2006/relationships/image" Target="../media/image3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Relationship Id="rId4" Type="http://schemas.openxmlformats.org/officeDocument/2006/relationships/image" Target="../media/image46.png"/><Relationship Id="rId5" Type="http://schemas.openxmlformats.org/officeDocument/2006/relationships/image" Target="../media/image3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png"/><Relationship Id="rId4" Type="http://schemas.openxmlformats.org/officeDocument/2006/relationships/image" Target="../media/image32.png"/><Relationship Id="rId5" Type="http://schemas.openxmlformats.org/officeDocument/2006/relationships/image" Target="../media/image2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7.png"/><Relationship Id="rId4" Type="http://schemas.openxmlformats.org/officeDocument/2006/relationships/image" Target="../media/image4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1.png"/><Relationship Id="rId4" Type="http://schemas.openxmlformats.org/officeDocument/2006/relationships/image" Target="../media/image4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4.png"/><Relationship Id="rId4" Type="http://schemas.openxmlformats.org/officeDocument/2006/relationships/image" Target="../media/image4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3.png"/><Relationship Id="rId4" Type="http://schemas.openxmlformats.org/officeDocument/2006/relationships/image" Target="../media/image4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6.png"/><Relationship Id="rId4" Type="http://schemas.openxmlformats.org/officeDocument/2006/relationships/image" Target="../media/image14.png"/><Relationship Id="rId5" Type="http://schemas.openxmlformats.org/officeDocument/2006/relationships/image" Target="../media/image10.png"/><Relationship Id="rId6" Type="http://schemas.openxmlformats.org/officeDocument/2006/relationships/image" Target="../media/image1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6.png"/><Relationship Id="rId4" Type="http://schemas.openxmlformats.org/officeDocument/2006/relationships/image" Target="../media/image12.png"/><Relationship Id="rId5" Type="http://schemas.openxmlformats.org/officeDocument/2006/relationships/image" Target="../media/image14.png"/><Relationship Id="rId6" Type="http://schemas.openxmlformats.org/officeDocument/2006/relationships/image" Target="../media/image1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7.png"/><Relationship Id="rId4" Type="http://schemas.openxmlformats.org/officeDocument/2006/relationships/image" Target="../media/image21.png"/><Relationship Id="rId5" Type="http://schemas.openxmlformats.org/officeDocument/2006/relationships/image" Target="../media/image27.png"/><Relationship Id="rId6" Type="http://schemas.openxmlformats.org/officeDocument/2006/relationships/image" Target="../media/image4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.png"/><Relationship Id="rId4" Type="http://schemas.openxmlformats.org/officeDocument/2006/relationships/image" Target="../media/image32.png"/><Relationship Id="rId5" Type="http://schemas.openxmlformats.org/officeDocument/2006/relationships/image" Target="../media/image35.png"/><Relationship Id="rId6" Type="http://schemas.openxmlformats.org/officeDocument/2006/relationships/image" Target="../media/image3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5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9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0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hyperlink" Target="http://drive.google.com/file/d/1GDp59KcdB3_GdJG2eN36vuslxX8NieWc/view" TargetMode="External"/><Relationship Id="rId4" Type="http://schemas.openxmlformats.org/officeDocument/2006/relationships/image" Target="../media/image42.jp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24.png"/><Relationship Id="rId5" Type="http://schemas.openxmlformats.org/officeDocument/2006/relationships/image" Target="../media/image19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hyperlink" Target="https://github.com/Karhdo/geometry-simulation/blob/main/assets/lib/TeapotGeometry.js" TargetMode="External"/><Relationship Id="rId4" Type="http://schemas.openxmlformats.org/officeDocument/2006/relationships/hyperlink" Target="https://sketchfab.com/3d-models/skeleton-dragon-0ae92a30d2c242069acd61ed432f6c32" TargetMode="External"/><Relationship Id="rId5" Type="http://schemas.openxmlformats.org/officeDocument/2006/relationships/hyperlink" Target="https://sketchfab.com/3d-models/simple-animated-robot-802752fb216142078e6c76fad233fa3b?fbclid=IwAR3cA8NAdMgs06PFxx6WUDKavkd2kjK-b8vHQwcfrhA_iZfm79eY_kEdDhk" TargetMode="Externa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1" Type="http://schemas.openxmlformats.org/officeDocument/2006/relationships/image" Target="../media/image5.png"/><Relationship Id="rId10" Type="http://schemas.openxmlformats.org/officeDocument/2006/relationships/image" Target="../media/image7.png"/><Relationship Id="rId13" Type="http://schemas.openxmlformats.org/officeDocument/2006/relationships/image" Target="../media/image18.png"/><Relationship Id="rId1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8.png"/><Relationship Id="rId9" Type="http://schemas.openxmlformats.org/officeDocument/2006/relationships/image" Target="../media/image6.png"/><Relationship Id="rId5" Type="http://schemas.openxmlformats.org/officeDocument/2006/relationships/image" Target="../media/image16.png"/><Relationship Id="rId6" Type="http://schemas.openxmlformats.org/officeDocument/2006/relationships/image" Target="../media/image14.png"/><Relationship Id="rId7" Type="http://schemas.openxmlformats.org/officeDocument/2006/relationships/image" Target="../media/image10.png"/><Relationship Id="rId8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3"/>
          <p:cNvSpPr txBox="1"/>
          <p:nvPr>
            <p:ph type="ctrTitle"/>
          </p:nvPr>
        </p:nvSpPr>
        <p:spPr>
          <a:xfrm>
            <a:off x="822000" y="1269175"/>
            <a:ext cx="7500000" cy="199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700"/>
              <a:t>Subway</a:t>
            </a:r>
            <a:r>
              <a:rPr lang="en" sz="5700"/>
              <a:t> Surfers Fake</a:t>
            </a:r>
            <a:r>
              <a:rPr lang="en" sz="7200"/>
              <a:t>    </a:t>
            </a:r>
            <a:endParaRPr sz="7200"/>
          </a:p>
        </p:txBody>
      </p:sp>
      <p:sp>
        <p:nvSpPr>
          <p:cNvPr id="216" name="Google Shape;216;p23"/>
          <p:cNvSpPr txBox="1"/>
          <p:nvPr>
            <p:ph idx="1" type="subTitle"/>
          </p:nvPr>
        </p:nvSpPr>
        <p:spPr>
          <a:xfrm>
            <a:off x="1730850" y="3262975"/>
            <a:ext cx="5682300" cy="111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Thành viên</a:t>
            </a:r>
            <a:endParaRPr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Đoàn Nhật Sang - 21522542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Trương Văn Khải - 21520274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Lê Ngô Minh Đức - 21520195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Hoàng Tiến Đạt - 21520696</a:t>
            </a:r>
            <a:endParaRPr/>
          </a:p>
        </p:txBody>
      </p:sp>
      <p:grpSp>
        <p:nvGrpSpPr>
          <p:cNvPr id="217" name="Google Shape;217;p23"/>
          <p:cNvGrpSpPr/>
          <p:nvPr/>
        </p:nvGrpSpPr>
        <p:grpSpPr>
          <a:xfrm>
            <a:off x="7229775" y="947625"/>
            <a:ext cx="536998" cy="134100"/>
            <a:chOff x="7229775" y="947625"/>
            <a:chExt cx="536998" cy="134100"/>
          </a:xfrm>
        </p:grpSpPr>
        <p:sp>
          <p:nvSpPr>
            <p:cNvPr id="218" name="Google Shape;218;p23"/>
            <p:cNvSpPr/>
            <p:nvPr/>
          </p:nvSpPr>
          <p:spPr>
            <a:xfrm>
              <a:off x="7229775" y="947625"/>
              <a:ext cx="134100" cy="134100"/>
            </a:xfrm>
            <a:prstGeom prst="mathPlus">
              <a:avLst>
                <a:gd fmla="val 0" name="adj1"/>
              </a:avLst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219" name="Google Shape;219;p23"/>
            <p:cNvSpPr/>
            <p:nvPr/>
          </p:nvSpPr>
          <p:spPr>
            <a:xfrm>
              <a:off x="7364074" y="947625"/>
              <a:ext cx="134100" cy="134100"/>
            </a:xfrm>
            <a:prstGeom prst="mathPlus">
              <a:avLst>
                <a:gd fmla="val 0" name="adj1"/>
              </a:avLst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220" name="Google Shape;220;p23"/>
            <p:cNvSpPr/>
            <p:nvPr/>
          </p:nvSpPr>
          <p:spPr>
            <a:xfrm>
              <a:off x="7498374" y="947625"/>
              <a:ext cx="134100" cy="134100"/>
            </a:xfrm>
            <a:prstGeom prst="mathPlus">
              <a:avLst>
                <a:gd fmla="val 0" name="adj1"/>
              </a:avLst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221" name="Google Shape;221;p23"/>
            <p:cNvSpPr/>
            <p:nvPr/>
          </p:nvSpPr>
          <p:spPr>
            <a:xfrm>
              <a:off x="7632673" y="947625"/>
              <a:ext cx="134100" cy="134100"/>
            </a:xfrm>
            <a:prstGeom prst="mathPlus">
              <a:avLst>
                <a:gd fmla="val 0" name="adj1"/>
              </a:avLst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</p:grpSp>
      <p:sp>
        <p:nvSpPr>
          <p:cNvPr id="222" name="Google Shape;222;p2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aleway"/>
                <a:ea typeface="Raleway"/>
                <a:cs typeface="Raleway"/>
                <a:sym typeface="Raleway"/>
              </a:rPr>
              <a:t>2.2.3. Rồng (Nhân vật phản diện)</a:t>
            </a:r>
            <a:endParaRPr b="1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17" name="Google Shape;317;p32"/>
          <p:cNvSpPr txBox="1"/>
          <p:nvPr>
            <p:ph idx="1" type="body"/>
          </p:nvPr>
        </p:nvSpPr>
        <p:spPr>
          <a:xfrm>
            <a:off x="720000" y="1152475"/>
            <a:ext cx="3991200" cy="356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just">
              <a:spcBef>
                <a:spcPts val="0"/>
              </a:spcBef>
              <a:spcAft>
                <a:spcPts val="0"/>
              </a:spcAft>
              <a:buSzPts val="2000"/>
              <a:buChar char="+"/>
            </a:pPr>
            <a:r>
              <a:rPr lang="en" sz="2000"/>
              <a:t>Model trên sketchfab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+"/>
            </a:pPr>
            <a:r>
              <a:rPr lang="en" sz="2000"/>
              <a:t>Animation: </a:t>
            </a:r>
            <a:r>
              <a:rPr lang="en" sz="2000"/>
              <a:t>Tấn công khi bay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+"/>
            </a:pPr>
            <a:r>
              <a:rPr lang="en" sz="2000"/>
              <a:t>Cast shadow: true</a:t>
            </a:r>
            <a:endParaRPr sz="2000"/>
          </a:p>
        </p:txBody>
      </p:sp>
      <p:pic>
        <p:nvPicPr>
          <p:cNvPr id="318" name="Google Shape;318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05060" y="2559575"/>
            <a:ext cx="2708725" cy="1486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pic>
      <p:pic>
        <p:nvPicPr>
          <p:cNvPr id="319" name="Google Shape;319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11201" y="1622550"/>
            <a:ext cx="3647550" cy="2620226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pic>
      <p:sp>
        <p:nvSpPr>
          <p:cNvPr id="320" name="Google Shape;320;p32"/>
          <p:cNvSpPr txBox="1"/>
          <p:nvPr>
            <p:ph idx="1" type="body"/>
          </p:nvPr>
        </p:nvSpPr>
        <p:spPr>
          <a:xfrm>
            <a:off x="1677900" y="4162600"/>
            <a:ext cx="2075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Góc nhìn của robot</a:t>
            </a:r>
            <a:endParaRPr sz="1600"/>
          </a:p>
        </p:txBody>
      </p:sp>
      <p:sp>
        <p:nvSpPr>
          <p:cNvPr id="321" name="Google Shape;321;p32"/>
          <p:cNvSpPr txBox="1"/>
          <p:nvPr>
            <p:ph idx="1" type="body"/>
          </p:nvPr>
        </p:nvSpPr>
        <p:spPr>
          <a:xfrm>
            <a:off x="5497275" y="4232800"/>
            <a:ext cx="2075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Nhìn gần</a:t>
            </a:r>
            <a:endParaRPr sz="1600"/>
          </a:p>
        </p:txBody>
      </p:sp>
      <p:sp>
        <p:nvSpPr>
          <p:cNvPr id="322" name="Google Shape;322;p3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Google Shape;327;p33"/>
          <p:cNvPicPr preferRelativeResize="0"/>
          <p:nvPr/>
        </p:nvPicPr>
        <p:blipFill rotWithShape="1">
          <a:blip r:embed="rId3">
            <a:alphaModFix amt="60000"/>
          </a:blip>
          <a:srcRect b="0" l="38540" r="0" t="43939"/>
          <a:stretch/>
        </p:blipFill>
        <p:spPr>
          <a:xfrm flipH="1">
            <a:off x="0" y="2897600"/>
            <a:ext cx="4553876" cy="2336475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33"/>
          <p:cNvSpPr txBox="1"/>
          <p:nvPr>
            <p:ph idx="1" type="body"/>
          </p:nvPr>
        </p:nvSpPr>
        <p:spPr>
          <a:xfrm>
            <a:off x="720000" y="1279250"/>
            <a:ext cx="7704000" cy="28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Tổng quan: 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+"/>
            </a:pPr>
            <a:r>
              <a:rPr lang="en" sz="2000">
                <a:solidFill>
                  <a:schemeClr val="dk2"/>
                </a:solidFill>
              </a:rPr>
              <a:t>Hình dạng:</a:t>
            </a:r>
            <a:r>
              <a:rPr lang="en" sz="2000"/>
              <a:t> hình nón, hình cầu, hình lập phương, hình trụ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Char char="+"/>
            </a:pPr>
            <a:r>
              <a:rPr lang="en" sz="2000">
                <a:solidFill>
                  <a:schemeClr val="dk2"/>
                </a:solidFill>
              </a:rPr>
              <a:t>Material:</a:t>
            </a:r>
            <a:endParaRPr sz="2000">
              <a:solidFill>
                <a:schemeClr val="dk2"/>
              </a:solidFill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+"/>
            </a:pPr>
            <a:r>
              <a:rPr lang="en" sz="2000"/>
              <a:t>Mesh: </a:t>
            </a:r>
            <a:r>
              <a:rPr lang="en" sz="2000">
                <a:solidFill>
                  <a:srgbClr val="42FFB7"/>
                </a:solidFill>
              </a:rPr>
              <a:t>Solid </a:t>
            </a:r>
            <a:r>
              <a:rPr lang="en" sz="2000"/>
              <a:t>hoặc </a:t>
            </a:r>
            <a:r>
              <a:rPr lang="en" sz="2000">
                <a:solidFill>
                  <a:srgbClr val="42FFB7"/>
                </a:solidFill>
              </a:rPr>
              <a:t>wireframe </a:t>
            </a:r>
            <a:r>
              <a:rPr lang="en" sz="2000"/>
              <a:t>- </a:t>
            </a:r>
            <a:r>
              <a:rPr lang="en" sz="2000">
                <a:solidFill>
                  <a:schemeClr val="lt2"/>
                </a:solidFill>
              </a:rPr>
              <a:t>9 loại texture</a:t>
            </a:r>
            <a:r>
              <a:rPr lang="en" sz="2000"/>
              <a:t> (random)  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+"/>
            </a:pPr>
            <a:r>
              <a:rPr lang="en" sz="2000"/>
              <a:t>Point: </a:t>
            </a:r>
            <a:r>
              <a:rPr lang="en" sz="2000">
                <a:solidFill>
                  <a:srgbClr val="42FFB7"/>
                </a:solidFill>
              </a:rPr>
              <a:t>point </a:t>
            </a:r>
            <a:r>
              <a:rPr lang="en" sz="2000"/>
              <a:t>- </a:t>
            </a:r>
            <a:r>
              <a:rPr lang="en" sz="2000">
                <a:solidFill>
                  <a:schemeClr val="lt2"/>
                </a:solidFill>
              </a:rPr>
              <a:t>7 màu sắc</a:t>
            </a:r>
            <a:r>
              <a:rPr lang="en" sz="2000"/>
              <a:t> (random)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+"/>
            </a:pPr>
            <a:r>
              <a:rPr lang="en" sz="2000"/>
              <a:t>Tại mỗi thời điểm, các obstacles sẽ có cùng loại material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+"/>
            </a:pPr>
            <a:r>
              <a:rPr lang="en" sz="2000"/>
              <a:t>Có những thuộc tính giống nhau (vị trí khởi tạo, tốc độ, kích thước, wireframe, isMesh)</a:t>
            </a:r>
            <a:endParaRPr sz="20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329" name="Google Shape;329;p3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aleway"/>
                <a:ea typeface="Raleway"/>
                <a:cs typeface="Raleway"/>
                <a:sym typeface="Raleway"/>
              </a:rPr>
              <a:t>2.2.4. Các chướng ngại vật</a:t>
            </a:r>
            <a:endParaRPr b="1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30" name="Google Shape;330;p3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5" name="Google Shape;33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572" y="3385017"/>
            <a:ext cx="1722478" cy="876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03423" y="2325832"/>
            <a:ext cx="1794481" cy="913203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3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aleway"/>
                <a:ea typeface="Raleway"/>
                <a:cs typeface="Raleway"/>
                <a:sym typeface="Raleway"/>
              </a:rPr>
              <a:t>2.2.4. Các chướng ngại vật</a:t>
            </a:r>
            <a:endParaRPr b="1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38" name="Google Shape;338;p3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39" name="Google Shape;339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39401" y="1196525"/>
            <a:ext cx="1722525" cy="8765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6965" y="1200722"/>
            <a:ext cx="1722480" cy="876573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66925" y="2334255"/>
            <a:ext cx="1722524" cy="876579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34"/>
          <p:cNvSpPr txBox="1"/>
          <p:nvPr>
            <p:ph idx="1" type="body"/>
          </p:nvPr>
        </p:nvSpPr>
        <p:spPr>
          <a:xfrm>
            <a:off x="933680" y="1411106"/>
            <a:ext cx="989100" cy="4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Jupyter</a:t>
            </a:r>
            <a:endParaRPr/>
          </a:p>
        </p:txBody>
      </p:sp>
      <p:sp>
        <p:nvSpPr>
          <p:cNvPr id="343" name="Google Shape;343;p34"/>
          <p:cNvSpPr txBox="1"/>
          <p:nvPr>
            <p:ph idx="1" type="body"/>
          </p:nvPr>
        </p:nvSpPr>
        <p:spPr>
          <a:xfrm>
            <a:off x="1005013" y="2544632"/>
            <a:ext cx="855600" cy="4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Mars</a:t>
            </a:r>
            <a:endParaRPr/>
          </a:p>
        </p:txBody>
      </p:sp>
      <p:sp>
        <p:nvSpPr>
          <p:cNvPr id="344" name="Google Shape;344;p34"/>
          <p:cNvSpPr txBox="1"/>
          <p:nvPr>
            <p:ph idx="1" type="body"/>
          </p:nvPr>
        </p:nvSpPr>
        <p:spPr>
          <a:xfrm>
            <a:off x="2771021" y="2528613"/>
            <a:ext cx="1093200" cy="50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</a:t>
            </a:r>
            <a:endParaRPr/>
          </a:p>
        </p:txBody>
      </p:sp>
      <p:sp>
        <p:nvSpPr>
          <p:cNvPr id="345" name="Google Shape;345;p34"/>
          <p:cNvSpPr txBox="1"/>
          <p:nvPr>
            <p:ph idx="1" type="body"/>
          </p:nvPr>
        </p:nvSpPr>
        <p:spPr>
          <a:xfrm>
            <a:off x="2872878" y="1406897"/>
            <a:ext cx="855600" cy="4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Earth</a:t>
            </a:r>
            <a:endParaRPr/>
          </a:p>
        </p:txBody>
      </p:sp>
      <p:pic>
        <p:nvPicPr>
          <p:cNvPr id="346" name="Google Shape;346;p3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311873" y="1196525"/>
            <a:ext cx="1794481" cy="913203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34"/>
          <p:cNvSpPr txBox="1"/>
          <p:nvPr>
            <p:ph idx="1" type="body"/>
          </p:nvPr>
        </p:nvSpPr>
        <p:spPr>
          <a:xfrm>
            <a:off x="858141" y="3569478"/>
            <a:ext cx="1149300" cy="50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</a:t>
            </a:r>
            <a:endParaRPr/>
          </a:p>
        </p:txBody>
      </p:sp>
      <p:pic>
        <p:nvPicPr>
          <p:cNvPr id="348" name="Google Shape;348;p3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345967" y="2302726"/>
            <a:ext cx="1794483" cy="91319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3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379235" y="3366696"/>
            <a:ext cx="1722525" cy="8765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3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403423" y="3366684"/>
            <a:ext cx="1794481" cy="913216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34"/>
          <p:cNvSpPr txBox="1"/>
          <p:nvPr>
            <p:ph idx="1" type="body"/>
          </p:nvPr>
        </p:nvSpPr>
        <p:spPr>
          <a:xfrm>
            <a:off x="4678611" y="2528613"/>
            <a:ext cx="1149300" cy="50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Saturn</a:t>
            </a:r>
            <a:endParaRPr/>
          </a:p>
        </p:txBody>
      </p:sp>
      <p:sp>
        <p:nvSpPr>
          <p:cNvPr id="352" name="Google Shape;352;p34"/>
          <p:cNvSpPr txBox="1"/>
          <p:nvPr>
            <p:ph idx="1" type="body"/>
          </p:nvPr>
        </p:nvSpPr>
        <p:spPr>
          <a:xfrm>
            <a:off x="4634444" y="1369439"/>
            <a:ext cx="1149300" cy="50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Uranus</a:t>
            </a:r>
            <a:endParaRPr/>
          </a:p>
        </p:txBody>
      </p:sp>
      <p:sp>
        <p:nvSpPr>
          <p:cNvPr id="353" name="Google Shape;353;p34"/>
          <p:cNvSpPr txBox="1"/>
          <p:nvPr>
            <p:ph idx="1" type="body"/>
          </p:nvPr>
        </p:nvSpPr>
        <p:spPr>
          <a:xfrm>
            <a:off x="2725994" y="3569478"/>
            <a:ext cx="1149300" cy="50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Neptune</a:t>
            </a:r>
            <a:endParaRPr/>
          </a:p>
        </p:txBody>
      </p:sp>
      <p:sp>
        <p:nvSpPr>
          <p:cNvPr id="354" name="Google Shape;354;p34"/>
          <p:cNvSpPr txBox="1"/>
          <p:nvPr>
            <p:ph idx="1" type="body"/>
          </p:nvPr>
        </p:nvSpPr>
        <p:spPr>
          <a:xfrm>
            <a:off x="4678599" y="3551169"/>
            <a:ext cx="1149300" cy="50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Pluto</a:t>
            </a:r>
            <a:endParaRPr/>
          </a:p>
        </p:txBody>
      </p:sp>
      <p:graphicFrame>
        <p:nvGraphicFramePr>
          <p:cNvPr id="355" name="Google Shape;355;p34"/>
          <p:cNvGraphicFramePr/>
          <p:nvPr/>
        </p:nvGraphicFramePr>
        <p:xfrm>
          <a:off x="6622200" y="11752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{0794EDD7-C29B-4B8A-8894-64229482EE8E}</a:tableStyleId>
              </a:tblPr>
              <a:tblGrid>
                <a:gridCol w="808250"/>
                <a:gridCol w="1295050"/>
              </a:tblGrid>
              <a:tr h="300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Kanit"/>
                          <a:ea typeface="Kanit"/>
                          <a:cs typeface="Kanit"/>
                          <a:sym typeface="Kanit"/>
                        </a:rPr>
                        <a:t>Trắng</a:t>
                      </a:r>
                      <a:endParaRPr sz="1600">
                        <a:solidFill>
                          <a:schemeClr val="dk1"/>
                        </a:solidFill>
                        <a:latin typeface="Kanit"/>
                        <a:ea typeface="Kanit"/>
                        <a:cs typeface="Kanit"/>
                        <a:sym typeface="Kani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0xffffff</a:t>
                      </a:r>
                      <a:endParaRPr sz="1600">
                        <a:solidFill>
                          <a:schemeClr val="dk1"/>
                        </a:solidFill>
                        <a:latin typeface="Kanit"/>
                        <a:ea typeface="Kanit"/>
                        <a:cs typeface="Kanit"/>
                        <a:sym typeface="Kanit"/>
                      </a:endParaRPr>
                    </a:p>
                  </a:txBody>
                  <a:tcPr marT="91425" marB="91425" marR="91425" marL="91425"/>
                </a:tc>
              </a:tr>
              <a:tr h="184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Kanit"/>
                          <a:ea typeface="Kanit"/>
                          <a:cs typeface="Kanit"/>
                          <a:sym typeface="Kanit"/>
                        </a:rPr>
                        <a:t>Đỏ</a:t>
                      </a:r>
                      <a:endParaRPr sz="1600">
                        <a:solidFill>
                          <a:schemeClr val="dk1"/>
                        </a:solidFill>
                        <a:latin typeface="Kanit"/>
                        <a:ea typeface="Kanit"/>
                        <a:cs typeface="Kanit"/>
                        <a:sym typeface="Kani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FF000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0xff0000</a:t>
                      </a:r>
                      <a:endParaRPr sz="1600">
                        <a:solidFill>
                          <a:srgbClr val="FF0000"/>
                        </a:solidFill>
                        <a:latin typeface="Kanit"/>
                        <a:ea typeface="Kanit"/>
                        <a:cs typeface="Kanit"/>
                        <a:sym typeface="Kanit"/>
                      </a:endParaRPr>
                    </a:p>
                  </a:txBody>
                  <a:tcPr marT="91425" marB="91425" marR="91425" marL="91425"/>
                </a:tc>
              </a:tr>
              <a:tr h="81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Kanit"/>
                          <a:ea typeface="Kanit"/>
                          <a:cs typeface="Kanit"/>
                          <a:sym typeface="Kanit"/>
                        </a:rPr>
                        <a:t>Lục</a:t>
                      </a:r>
                      <a:endParaRPr sz="1600">
                        <a:solidFill>
                          <a:schemeClr val="dk1"/>
                        </a:solidFill>
                        <a:latin typeface="Kanit"/>
                        <a:ea typeface="Kanit"/>
                        <a:cs typeface="Kanit"/>
                        <a:sym typeface="Kani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00FF0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0x00ff00</a:t>
                      </a:r>
                      <a:endParaRPr sz="1600">
                        <a:solidFill>
                          <a:srgbClr val="00FF00"/>
                        </a:solidFill>
                        <a:latin typeface="Kanit"/>
                        <a:ea typeface="Kanit"/>
                        <a:cs typeface="Kanit"/>
                        <a:sym typeface="Kanit"/>
                      </a:endParaRPr>
                    </a:p>
                  </a:txBody>
                  <a:tcPr marT="91425" marB="91425" marR="91425" marL="91425"/>
                </a:tc>
              </a:tr>
              <a:tr h="258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Kanit"/>
                          <a:ea typeface="Kanit"/>
                          <a:cs typeface="Kanit"/>
                          <a:sym typeface="Kanit"/>
                        </a:rPr>
                        <a:t>Lam</a:t>
                      </a:r>
                      <a:endParaRPr sz="1600">
                        <a:solidFill>
                          <a:schemeClr val="dk1"/>
                        </a:solidFill>
                        <a:latin typeface="Kanit"/>
                        <a:ea typeface="Kanit"/>
                        <a:cs typeface="Kanit"/>
                        <a:sym typeface="Kani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00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0x0000ff</a:t>
                      </a:r>
                      <a:endParaRPr sz="1600">
                        <a:solidFill>
                          <a:srgbClr val="0000FF"/>
                        </a:solidFill>
                        <a:latin typeface="Kanit"/>
                        <a:ea typeface="Kanit"/>
                        <a:cs typeface="Kanit"/>
                        <a:sym typeface="Kanit"/>
                      </a:endParaRPr>
                    </a:p>
                  </a:txBody>
                  <a:tcPr marT="91425" marB="91425" marR="91425" marL="91425"/>
                </a:tc>
              </a:tr>
              <a:tr h="154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Kanit"/>
                          <a:ea typeface="Kanit"/>
                          <a:cs typeface="Kanit"/>
                          <a:sym typeface="Kanit"/>
                        </a:rPr>
                        <a:t>Cam</a:t>
                      </a:r>
                      <a:endParaRPr sz="1600">
                        <a:solidFill>
                          <a:schemeClr val="dk1"/>
                        </a:solidFill>
                        <a:latin typeface="Kanit"/>
                        <a:ea typeface="Kanit"/>
                        <a:cs typeface="Kanit"/>
                        <a:sym typeface="Kani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FF990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0xffff00</a:t>
                      </a:r>
                      <a:endParaRPr sz="1600">
                        <a:solidFill>
                          <a:srgbClr val="FF9900"/>
                        </a:solidFill>
                        <a:latin typeface="Kanit"/>
                        <a:ea typeface="Kanit"/>
                        <a:cs typeface="Kanit"/>
                        <a:sym typeface="Kanit"/>
                      </a:endParaRPr>
                    </a:p>
                  </a:txBody>
                  <a:tcPr marT="91425" marB="91425" marR="91425" marL="91425"/>
                </a:tc>
              </a:tr>
              <a:tr h="764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Kanit"/>
                          <a:ea typeface="Kanit"/>
                          <a:cs typeface="Kanit"/>
                          <a:sym typeface="Kanit"/>
                        </a:rPr>
                        <a:t>Vàng</a:t>
                      </a:r>
                      <a:endParaRPr sz="1600">
                        <a:solidFill>
                          <a:schemeClr val="dk1"/>
                        </a:solidFill>
                        <a:latin typeface="Kanit"/>
                        <a:ea typeface="Kanit"/>
                        <a:cs typeface="Kanit"/>
                        <a:sym typeface="Kani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FFFF0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0x00ffff</a:t>
                      </a:r>
                      <a:endParaRPr sz="1600">
                        <a:solidFill>
                          <a:srgbClr val="FFFF00"/>
                        </a:solidFill>
                        <a:latin typeface="Kanit"/>
                        <a:ea typeface="Kanit"/>
                        <a:cs typeface="Kanit"/>
                        <a:sym typeface="Kanit"/>
                      </a:endParaRPr>
                    </a:p>
                  </a:txBody>
                  <a:tcPr marT="91425" marB="91425" marR="91425" marL="91425"/>
                </a:tc>
              </a:tr>
              <a:tr h="1360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Kanit"/>
                          <a:ea typeface="Kanit"/>
                          <a:cs typeface="Kanit"/>
                          <a:sym typeface="Kanit"/>
                        </a:rPr>
                        <a:t>Hồng</a:t>
                      </a:r>
                      <a:endParaRPr sz="1600">
                        <a:solidFill>
                          <a:schemeClr val="dk1"/>
                        </a:solidFill>
                        <a:latin typeface="Kanit"/>
                        <a:ea typeface="Kanit"/>
                        <a:cs typeface="Kanit"/>
                        <a:sym typeface="Kani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FF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0xff00ff</a:t>
                      </a:r>
                      <a:endParaRPr sz="1600">
                        <a:solidFill>
                          <a:srgbClr val="FF00FF"/>
                        </a:solidFill>
                        <a:latin typeface="Kanit"/>
                        <a:ea typeface="Kanit"/>
                        <a:cs typeface="Kanit"/>
                        <a:sym typeface="Kanit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356" name="Google Shape;356;p34"/>
          <p:cNvSpPr txBox="1"/>
          <p:nvPr>
            <p:ph idx="1" type="body"/>
          </p:nvPr>
        </p:nvSpPr>
        <p:spPr>
          <a:xfrm>
            <a:off x="2300600" y="4359250"/>
            <a:ext cx="2000100" cy="39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Textures của vật cản</a:t>
            </a:r>
            <a:endParaRPr sz="1600"/>
          </a:p>
        </p:txBody>
      </p:sp>
      <p:sp>
        <p:nvSpPr>
          <p:cNvPr id="357" name="Google Shape;357;p34"/>
          <p:cNvSpPr txBox="1"/>
          <p:nvPr>
            <p:ph idx="1" type="body"/>
          </p:nvPr>
        </p:nvSpPr>
        <p:spPr>
          <a:xfrm>
            <a:off x="6673800" y="4319450"/>
            <a:ext cx="2000100" cy="39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Màu sắc </a:t>
            </a:r>
            <a:r>
              <a:rPr lang="en" sz="1600"/>
              <a:t>của vật cản</a:t>
            </a:r>
            <a:endParaRPr sz="16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35"/>
          <p:cNvSpPr txBox="1"/>
          <p:nvPr>
            <p:ph idx="1" type="body"/>
          </p:nvPr>
        </p:nvSpPr>
        <p:spPr>
          <a:xfrm>
            <a:off x="720000" y="1152475"/>
            <a:ext cx="7704000" cy="356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</a:rPr>
              <a:t>Sphere:</a:t>
            </a:r>
            <a:endParaRPr sz="2000">
              <a:solidFill>
                <a:schemeClr val="dk2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+"/>
            </a:pPr>
            <a:r>
              <a:rPr lang="en" sz="2000"/>
              <a:t>Hình khối: SphereGeometry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+"/>
            </a:pPr>
            <a:r>
              <a:rPr lang="en" sz="2000"/>
              <a:t>Animation: Tịnh tiến theo trục Z, xoay theo trục X (tốc độ quay dựa vào velocity)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+"/>
            </a:pPr>
            <a:r>
              <a:rPr lang="en" sz="2000"/>
              <a:t>Cast shadow: Mesh - true, Point - false</a:t>
            </a:r>
            <a:endParaRPr sz="2000"/>
          </a:p>
        </p:txBody>
      </p:sp>
      <p:pic>
        <p:nvPicPr>
          <p:cNvPr id="363" name="Google Shape;363;p35"/>
          <p:cNvPicPr preferRelativeResize="0"/>
          <p:nvPr/>
        </p:nvPicPr>
        <p:blipFill rotWithShape="1">
          <a:blip r:embed="rId3">
            <a:alphaModFix/>
          </a:blip>
          <a:srcRect b="0" l="27546" r="0" t="0"/>
          <a:stretch/>
        </p:blipFill>
        <p:spPr>
          <a:xfrm>
            <a:off x="1568500" y="2854150"/>
            <a:ext cx="1392800" cy="1467325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lgDash"/>
            <a:round/>
            <a:headEnd len="sm" w="sm" type="none"/>
            <a:tailEnd len="sm" w="sm" type="none"/>
          </a:ln>
        </p:spPr>
      </p:pic>
      <p:sp>
        <p:nvSpPr>
          <p:cNvPr id="364" name="Google Shape;364;p3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b="1" lang="en">
                <a:latin typeface="Raleway"/>
                <a:ea typeface="Raleway"/>
                <a:cs typeface="Raleway"/>
                <a:sym typeface="Raleway"/>
              </a:rPr>
              <a:t>2.2.4. Các chướng ngại vật</a:t>
            </a:r>
            <a:endParaRPr b="1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365" name="Google Shape;365;p35"/>
          <p:cNvPicPr preferRelativeResize="0"/>
          <p:nvPr/>
        </p:nvPicPr>
        <p:blipFill rotWithShape="1">
          <a:blip r:embed="rId4">
            <a:alphaModFix/>
          </a:blip>
          <a:srcRect b="0" l="27688" r="0" t="0"/>
          <a:stretch/>
        </p:blipFill>
        <p:spPr>
          <a:xfrm>
            <a:off x="3851900" y="2854150"/>
            <a:ext cx="1440220" cy="1467325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lgDash"/>
            <a:round/>
            <a:headEnd len="sm" w="sm" type="none"/>
            <a:tailEnd len="sm" w="sm" type="none"/>
          </a:ln>
        </p:spPr>
      </p:pic>
      <p:pic>
        <p:nvPicPr>
          <p:cNvPr id="366" name="Google Shape;366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22500" y="2854149"/>
            <a:ext cx="1595227" cy="1467325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lgDash"/>
            <a:round/>
            <a:headEnd len="sm" w="sm" type="none"/>
            <a:tailEnd len="sm" w="sm" type="none"/>
          </a:ln>
        </p:spPr>
      </p:pic>
      <p:sp>
        <p:nvSpPr>
          <p:cNvPr id="367" name="Google Shape;367;p35"/>
          <p:cNvSpPr txBox="1"/>
          <p:nvPr>
            <p:ph idx="1" type="body"/>
          </p:nvPr>
        </p:nvSpPr>
        <p:spPr>
          <a:xfrm>
            <a:off x="1889150" y="4321475"/>
            <a:ext cx="751500" cy="39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Solid</a:t>
            </a:r>
            <a:endParaRPr sz="1600"/>
          </a:p>
        </p:txBody>
      </p:sp>
      <p:sp>
        <p:nvSpPr>
          <p:cNvPr id="368" name="Google Shape;368;p35"/>
          <p:cNvSpPr txBox="1"/>
          <p:nvPr>
            <p:ph idx="1" type="body"/>
          </p:nvPr>
        </p:nvSpPr>
        <p:spPr>
          <a:xfrm>
            <a:off x="3996756" y="4321475"/>
            <a:ext cx="1150500" cy="39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Wireframe</a:t>
            </a:r>
            <a:endParaRPr sz="1600"/>
          </a:p>
        </p:txBody>
      </p:sp>
      <p:sp>
        <p:nvSpPr>
          <p:cNvPr id="369" name="Google Shape;369;p35"/>
          <p:cNvSpPr txBox="1"/>
          <p:nvPr>
            <p:ph idx="1" type="body"/>
          </p:nvPr>
        </p:nvSpPr>
        <p:spPr>
          <a:xfrm>
            <a:off x="6544362" y="4321475"/>
            <a:ext cx="751500" cy="39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Point</a:t>
            </a:r>
            <a:endParaRPr sz="1600"/>
          </a:p>
        </p:txBody>
      </p:sp>
      <p:sp>
        <p:nvSpPr>
          <p:cNvPr id="370" name="Google Shape;370;p3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b="1" lang="en">
                <a:latin typeface="Raleway"/>
                <a:ea typeface="Raleway"/>
                <a:cs typeface="Raleway"/>
                <a:sym typeface="Raleway"/>
              </a:rPr>
              <a:t>2.2.4. Các chướng ngại vật</a:t>
            </a:r>
            <a:endParaRPr b="1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76" name="Google Shape;376;p36"/>
          <p:cNvSpPr txBox="1"/>
          <p:nvPr>
            <p:ph idx="1" type="body"/>
          </p:nvPr>
        </p:nvSpPr>
        <p:spPr>
          <a:xfrm>
            <a:off x="1889150" y="4321475"/>
            <a:ext cx="751500" cy="39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Solid</a:t>
            </a:r>
            <a:endParaRPr sz="1600"/>
          </a:p>
        </p:txBody>
      </p:sp>
      <p:sp>
        <p:nvSpPr>
          <p:cNvPr id="377" name="Google Shape;377;p36"/>
          <p:cNvSpPr txBox="1"/>
          <p:nvPr>
            <p:ph idx="1" type="body"/>
          </p:nvPr>
        </p:nvSpPr>
        <p:spPr>
          <a:xfrm>
            <a:off x="4017256" y="4321475"/>
            <a:ext cx="1150500" cy="39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Wireframe</a:t>
            </a:r>
            <a:endParaRPr sz="1600"/>
          </a:p>
        </p:txBody>
      </p:sp>
      <p:sp>
        <p:nvSpPr>
          <p:cNvPr id="378" name="Google Shape;378;p36"/>
          <p:cNvSpPr txBox="1"/>
          <p:nvPr>
            <p:ph idx="1" type="body"/>
          </p:nvPr>
        </p:nvSpPr>
        <p:spPr>
          <a:xfrm>
            <a:off x="6544362" y="4321475"/>
            <a:ext cx="751500" cy="39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Point</a:t>
            </a:r>
            <a:endParaRPr sz="1600"/>
          </a:p>
        </p:txBody>
      </p:sp>
      <p:sp>
        <p:nvSpPr>
          <p:cNvPr id="379" name="Google Shape;379;p36"/>
          <p:cNvSpPr txBox="1"/>
          <p:nvPr>
            <p:ph idx="1" type="body"/>
          </p:nvPr>
        </p:nvSpPr>
        <p:spPr>
          <a:xfrm>
            <a:off x="720000" y="1152475"/>
            <a:ext cx="6576000" cy="15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</a:rPr>
              <a:t>Box:</a:t>
            </a:r>
            <a:endParaRPr sz="2000">
              <a:solidFill>
                <a:schemeClr val="dk2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+"/>
            </a:pPr>
            <a:r>
              <a:rPr lang="en" sz="2000"/>
              <a:t>Hình khối: BoxGeometry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+"/>
            </a:pPr>
            <a:r>
              <a:rPr lang="en" sz="2000"/>
              <a:t>Animation: Tịnh tiến theo trục Z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+"/>
            </a:pPr>
            <a:r>
              <a:rPr lang="en" sz="2000"/>
              <a:t>Cast shadow: Mesh - true, Point - false</a:t>
            </a:r>
            <a:endParaRPr sz="2000"/>
          </a:p>
        </p:txBody>
      </p:sp>
      <p:pic>
        <p:nvPicPr>
          <p:cNvPr id="380" name="Google Shape;38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29538" y="2835225"/>
            <a:ext cx="1485887" cy="1467325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lgDash"/>
            <a:round/>
            <a:headEnd len="sm" w="sm" type="none"/>
            <a:tailEnd len="sm" w="sm" type="none"/>
          </a:ln>
        </p:spPr>
      </p:pic>
      <p:pic>
        <p:nvPicPr>
          <p:cNvPr id="381" name="Google Shape;381;p36"/>
          <p:cNvPicPr preferRelativeResize="0"/>
          <p:nvPr/>
        </p:nvPicPr>
        <p:blipFill rotWithShape="1">
          <a:blip r:embed="rId4">
            <a:alphaModFix/>
          </a:blip>
          <a:srcRect b="15118" l="9599" r="10272" t="4379"/>
          <a:stretch/>
        </p:blipFill>
        <p:spPr>
          <a:xfrm>
            <a:off x="1603917" y="2835226"/>
            <a:ext cx="1321970" cy="1467325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lgDash"/>
            <a:round/>
            <a:headEnd len="sm" w="sm" type="none"/>
            <a:tailEnd len="sm" w="sm" type="none"/>
          </a:ln>
        </p:spPr>
      </p:pic>
      <p:pic>
        <p:nvPicPr>
          <p:cNvPr id="382" name="Google Shape;382;p36"/>
          <p:cNvPicPr preferRelativeResize="0"/>
          <p:nvPr/>
        </p:nvPicPr>
        <p:blipFill rotWithShape="1">
          <a:blip r:embed="rId5">
            <a:alphaModFix/>
          </a:blip>
          <a:srcRect b="4192" l="64536" r="4338" t="46546"/>
          <a:stretch/>
        </p:blipFill>
        <p:spPr>
          <a:xfrm>
            <a:off x="6219063" y="2835218"/>
            <a:ext cx="1402085" cy="1467325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lgDash"/>
            <a:round/>
            <a:headEnd len="sm" w="sm" type="none"/>
            <a:tailEnd len="sm" w="sm" type="none"/>
          </a:ln>
        </p:spPr>
      </p:pic>
      <p:sp>
        <p:nvSpPr>
          <p:cNvPr id="383" name="Google Shape;383;p3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37"/>
          <p:cNvSpPr txBox="1"/>
          <p:nvPr>
            <p:ph idx="1" type="body"/>
          </p:nvPr>
        </p:nvSpPr>
        <p:spPr>
          <a:xfrm>
            <a:off x="720000" y="1150550"/>
            <a:ext cx="3536700" cy="356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</a:rPr>
              <a:t>Cylinder</a:t>
            </a:r>
            <a:r>
              <a:rPr lang="en" sz="2000">
                <a:solidFill>
                  <a:schemeClr val="dk2"/>
                </a:solidFill>
              </a:rPr>
              <a:t>:</a:t>
            </a:r>
            <a:endParaRPr sz="2000">
              <a:solidFill>
                <a:schemeClr val="dk2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+"/>
            </a:pPr>
            <a:r>
              <a:rPr lang="en" sz="2000"/>
              <a:t>Hình khối: CylinderGeometry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+"/>
            </a:pPr>
            <a:r>
              <a:rPr lang="en" sz="2000"/>
              <a:t>Animation: </a:t>
            </a:r>
            <a:r>
              <a:rPr lang="en" sz="2000"/>
              <a:t> Tịnh tiến theo trục Z, xoay theo trục X (tốc độ quay dựa vào velocity)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+"/>
            </a:pPr>
            <a:r>
              <a:rPr lang="en" sz="2000"/>
              <a:t>Cast shadow: Mesh - true, Point - false</a:t>
            </a:r>
            <a:endParaRPr sz="2000"/>
          </a:p>
        </p:txBody>
      </p:sp>
      <p:pic>
        <p:nvPicPr>
          <p:cNvPr id="389" name="Google Shape;389;p37"/>
          <p:cNvPicPr preferRelativeResize="0"/>
          <p:nvPr/>
        </p:nvPicPr>
        <p:blipFill rotWithShape="1">
          <a:blip r:embed="rId3">
            <a:alphaModFix/>
          </a:blip>
          <a:srcRect b="16919" l="4025" r="4483" t="12643"/>
          <a:stretch/>
        </p:blipFill>
        <p:spPr>
          <a:xfrm>
            <a:off x="4417574" y="1150550"/>
            <a:ext cx="3237039" cy="10270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lgDash"/>
            <a:round/>
            <a:headEnd len="sm" w="sm" type="none"/>
            <a:tailEnd len="sm" w="sm" type="none"/>
          </a:ln>
        </p:spPr>
      </p:pic>
      <p:sp>
        <p:nvSpPr>
          <p:cNvPr id="390" name="Google Shape;390;p3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b="1" lang="en">
                <a:latin typeface="Raleway"/>
                <a:ea typeface="Raleway"/>
                <a:cs typeface="Raleway"/>
                <a:sym typeface="Raleway"/>
              </a:rPr>
              <a:t>2.2.4. Các chướng ngại vật</a:t>
            </a:r>
            <a:endParaRPr b="1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391" name="Google Shape;391;p37"/>
          <p:cNvPicPr preferRelativeResize="0"/>
          <p:nvPr/>
        </p:nvPicPr>
        <p:blipFill rotWithShape="1">
          <a:blip r:embed="rId4">
            <a:alphaModFix/>
          </a:blip>
          <a:srcRect b="9209" l="0" r="9624" t="12744"/>
          <a:stretch/>
        </p:blipFill>
        <p:spPr>
          <a:xfrm>
            <a:off x="4400150" y="2432775"/>
            <a:ext cx="3310025" cy="843825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lgDash"/>
            <a:round/>
            <a:headEnd len="sm" w="sm" type="none"/>
            <a:tailEnd len="sm" w="sm" type="none"/>
          </a:ln>
        </p:spPr>
      </p:pic>
      <p:pic>
        <p:nvPicPr>
          <p:cNvPr id="392" name="Google Shape;392;p37"/>
          <p:cNvPicPr preferRelativeResize="0"/>
          <p:nvPr/>
        </p:nvPicPr>
        <p:blipFill rotWithShape="1">
          <a:blip r:embed="rId5">
            <a:alphaModFix/>
          </a:blip>
          <a:srcRect b="10065" l="3246" r="2387" t="10801"/>
          <a:stretch/>
        </p:blipFill>
        <p:spPr>
          <a:xfrm>
            <a:off x="4400150" y="3531825"/>
            <a:ext cx="3310025" cy="926821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lgDash"/>
            <a:round/>
            <a:headEnd len="sm" w="sm" type="none"/>
            <a:tailEnd len="sm" w="sm" type="none"/>
          </a:ln>
        </p:spPr>
      </p:pic>
      <p:sp>
        <p:nvSpPr>
          <p:cNvPr id="393" name="Google Shape;393;p37"/>
          <p:cNvSpPr txBox="1"/>
          <p:nvPr>
            <p:ph idx="1" type="body"/>
          </p:nvPr>
        </p:nvSpPr>
        <p:spPr>
          <a:xfrm>
            <a:off x="7920200" y="1415825"/>
            <a:ext cx="751500" cy="39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Solid</a:t>
            </a:r>
            <a:endParaRPr sz="1600"/>
          </a:p>
        </p:txBody>
      </p:sp>
      <p:sp>
        <p:nvSpPr>
          <p:cNvPr id="394" name="Google Shape;394;p37"/>
          <p:cNvSpPr txBox="1"/>
          <p:nvPr>
            <p:ph idx="1" type="body"/>
          </p:nvPr>
        </p:nvSpPr>
        <p:spPr>
          <a:xfrm>
            <a:off x="7720706" y="2574713"/>
            <a:ext cx="1150500" cy="39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Wireframe</a:t>
            </a:r>
            <a:endParaRPr sz="1600"/>
          </a:p>
        </p:txBody>
      </p:sp>
      <p:sp>
        <p:nvSpPr>
          <p:cNvPr id="395" name="Google Shape;395;p37"/>
          <p:cNvSpPr txBox="1"/>
          <p:nvPr>
            <p:ph idx="1" type="body"/>
          </p:nvPr>
        </p:nvSpPr>
        <p:spPr>
          <a:xfrm>
            <a:off x="7920212" y="3799938"/>
            <a:ext cx="751500" cy="39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Point</a:t>
            </a:r>
            <a:endParaRPr sz="1600"/>
          </a:p>
        </p:txBody>
      </p:sp>
      <p:sp>
        <p:nvSpPr>
          <p:cNvPr id="396" name="Google Shape;396;p3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8"/>
          <p:cNvSpPr txBox="1"/>
          <p:nvPr>
            <p:ph idx="1" type="body"/>
          </p:nvPr>
        </p:nvSpPr>
        <p:spPr>
          <a:xfrm>
            <a:off x="720000" y="1152475"/>
            <a:ext cx="7704000" cy="163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</a:rPr>
              <a:t>Cone:</a:t>
            </a:r>
            <a:endParaRPr sz="2000">
              <a:solidFill>
                <a:schemeClr val="dk2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+"/>
            </a:pPr>
            <a:r>
              <a:rPr lang="en" sz="2000"/>
              <a:t>Hình khối: ConeGeometry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+"/>
            </a:pPr>
            <a:r>
              <a:rPr lang="en" sz="2000"/>
              <a:t>Animation:  Tịnh tiến theo trục Z, xoay theo trục Y (tốc độ quay cố định)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+"/>
            </a:pPr>
            <a:r>
              <a:rPr lang="en" sz="2000"/>
              <a:t>Cast shadow: Mesh - true, Point - false</a:t>
            </a:r>
            <a:endParaRPr sz="2000"/>
          </a:p>
        </p:txBody>
      </p:sp>
      <p:pic>
        <p:nvPicPr>
          <p:cNvPr id="402" name="Google Shape;402;p38"/>
          <p:cNvPicPr preferRelativeResize="0"/>
          <p:nvPr/>
        </p:nvPicPr>
        <p:blipFill rotWithShape="1">
          <a:blip r:embed="rId3">
            <a:alphaModFix/>
          </a:blip>
          <a:srcRect b="28065" l="19661" r="10642" t="12962"/>
          <a:stretch/>
        </p:blipFill>
        <p:spPr>
          <a:xfrm>
            <a:off x="1492926" y="2855150"/>
            <a:ext cx="1543949" cy="139895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lgDash"/>
            <a:round/>
            <a:headEnd len="sm" w="sm" type="none"/>
            <a:tailEnd len="sm" w="sm" type="none"/>
          </a:ln>
        </p:spPr>
      </p:pic>
      <p:sp>
        <p:nvSpPr>
          <p:cNvPr id="403" name="Google Shape;403;p3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b="1" lang="en">
                <a:latin typeface="Raleway"/>
                <a:ea typeface="Raleway"/>
                <a:cs typeface="Raleway"/>
                <a:sym typeface="Raleway"/>
              </a:rPr>
              <a:t>2.2.4. Các chướng ngại vật</a:t>
            </a:r>
            <a:endParaRPr b="1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404" name="Google Shape;404;p38"/>
          <p:cNvPicPr preferRelativeResize="0"/>
          <p:nvPr/>
        </p:nvPicPr>
        <p:blipFill rotWithShape="1">
          <a:blip r:embed="rId4">
            <a:alphaModFix/>
          </a:blip>
          <a:srcRect b="55783" l="32997" r="38410" t="4259"/>
          <a:stretch/>
        </p:blipFill>
        <p:spPr>
          <a:xfrm>
            <a:off x="6148127" y="2841300"/>
            <a:ext cx="1543950" cy="1426644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lgDash"/>
            <a:round/>
            <a:headEnd len="sm" w="sm" type="none"/>
            <a:tailEnd len="sm" w="sm" type="none"/>
          </a:ln>
        </p:spPr>
      </p:pic>
      <p:pic>
        <p:nvPicPr>
          <p:cNvPr id="405" name="Google Shape;405;p38"/>
          <p:cNvPicPr preferRelativeResize="0"/>
          <p:nvPr/>
        </p:nvPicPr>
        <p:blipFill rotWithShape="1">
          <a:blip r:embed="rId5">
            <a:alphaModFix/>
          </a:blip>
          <a:srcRect b="50654" l="1876" r="72525" t="11925"/>
          <a:stretch/>
        </p:blipFill>
        <p:spPr>
          <a:xfrm>
            <a:off x="3895744" y="2804300"/>
            <a:ext cx="1393508" cy="150065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lgDash"/>
            <a:round/>
            <a:headEnd len="sm" w="sm" type="none"/>
            <a:tailEnd len="sm" w="sm" type="none"/>
          </a:ln>
        </p:spPr>
      </p:pic>
      <p:sp>
        <p:nvSpPr>
          <p:cNvPr id="406" name="Google Shape;406;p38"/>
          <p:cNvSpPr txBox="1"/>
          <p:nvPr>
            <p:ph idx="1" type="body"/>
          </p:nvPr>
        </p:nvSpPr>
        <p:spPr>
          <a:xfrm>
            <a:off x="1889150" y="4321475"/>
            <a:ext cx="751500" cy="39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Solid</a:t>
            </a:r>
            <a:endParaRPr sz="1600"/>
          </a:p>
        </p:txBody>
      </p:sp>
      <p:sp>
        <p:nvSpPr>
          <p:cNvPr id="407" name="Google Shape;407;p38"/>
          <p:cNvSpPr txBox="1"/>
          <p:nvPr>
            <p:ph idx="1" type="body"/>
          </p:nvPr>
        </p:nvSpPr>
        <p:spPr>
          <a:xfrm>
            <a:off x="4059606" y="4321475"/>
            <a:ext cx="1150500" cy="39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Wireframe</a:t>
            </a:r>
            <a:endParaRPr sz="1600"/>
          </a:p>
        </p:txBody>
      </p:sp>
      <p:sp>
        <p:nvSpPr>
          <p:cNvPr id="408" name="Google Shape;408;p38"/>
          <p:cNvSpPr txBox="1"/>
          <p:nvPr>
            <p:ph idx="1" type="body"/>
          </p:nvPr>
        </p:nvSpPr>
        <p:spPr>
          <a:xfrm>
            <a:off x="6544362" y="4321475"/>
            <a:ext cx="751500" cy="39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Point</a:t>
            </a:r>
            <a:endParaRPr sz="1600"/>
          </a:p>
        </p:txBody>
      </p:sp>
      <p:sp>
        <p:nvSpPr>
          <p:cNvPr id="409" name="Google Shape;409;p3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39"/>
          <p:cNvSpPr txBox="1"/>
          <p:nvPr>
            <p:ph idx="1" type="body"/>
          </p:nvPr>
        </p:nvSpPr>
        <p:spPr>
          <a:xfrm>
            <a:off x="720000" y="1152475"/>
            <a:ext cx="3737400" cy="356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42FFB7"/>
                </a:solidFill>
              </a:rPr>
              <a:t>Nhẫn vàng:</a:t>
            </a:r>
            <a:endParaRPr sz="2000">
              <a:solidFill>
                <a:srgbClr val="42FFB7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+"/>
            </a:pPr>
            <a:r>
              <a:rPr lang="en" sz="2000"/>
              <a:t>Hình khối: TorusGeometry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+"/>
            </a:pPr>
            <a:r>
              <a:rPr lang="en" sz="2000"/>
              <a:t>Vật liệu: PhongMaterial 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+"/>
            </a:pPr>
            <a:r>
              <a:rPr lang="en" sz="2000"/>
              <a:t>Animation: Di chuyển theo trục Z, xoay theo trục Y (theo velocity)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+"/>
            </a:pPr>
            <a:r>
              <a:rPr lang="en" sz="2000"/>
              <a:t>Cast shadow: true</a:t>
            </a:r>
            <a:endParaRPr sz="2000"/>
          </a:p>
        </p:txBody>
      </p:sp>
      <p:pic>
        <p:nvPicPr>
          <p:cNvPr id="415" name="Google Shape;41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2500" y="1418165"/>
            <a:ext cx="2418375" cy="2307175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p3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b="1" lang="en">
                <a:latin typeface="Raleway"/>
                <a:ea typeface="Raleway"/>
                <a:cs typeface="Raleway"/>
                <a:sym typeface="Raleway"/>
              </a:rPr>
              <a:t>2.2.5. Các vật phẩm</a:t>
            </a:r>
            <a:endParaRPr b="1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17" name="Google Shape;417;p3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40"/>
          <p:cNvSpPr txBox="1"/>
          <p:nvPr>
            <p:ph idx="1" type="body"/>
          </p:nvPr>
        </p:nvSpPr>
        <p:spPr>
          <a:xfrm>
            <a:off x="720000" y="1152475"/>
            <a:ext cx="3737400" cy="356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42FFB7"/>
                </a:solidFill>
              </a:rPr>
              <a:t>Ấm trà:</a:t>
            </a:r>
            <a:endParaRPr sz="2000">
              <a:solidFill>
                <a:srgbClr val="42FFB7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+"/>
            </a:pPr>
            <a:r>
              <a:rPr lang="en" sz="2000"/>
              <a:t>Hình khối: TeapotGeometry (được lấy từ một nguồn khác)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+"/>
            </a:pPr>
            <a:r>
              <a:rPr lang="en" sz="2000"/>
              <a:t>Animation: Di chuyển theo trục Z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+"/>
            </a:pPr>
            <a:r>
              <a:rPr lang="en" sz="2000"/>
              <a:t>Cast shadow: </a:t>
            </a:r>
            <a:r>
              <a:rPr lang="en" sz="2000"/>
              <a:t>true</a:t>
            </a:r>
            <a:endParaRPr sz="2000"/>
          </a:p>
        </p:txBody>
      </p:sp>
      <p:pic>
        <p:nvPicPr>
          <p:cNvPr id="423" name="Google Shape;42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22200" y="1495350"/>
            <a:ext cx="2561525" cy="2474975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4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b="1" lang="en">
                <a:latin typeface="Raleway"/>
                <a:ea typeface="Raleway"/>
                <a:cs typeface="Raleway"/>
                <a:sym typeface="Raleway"/>
              </a:rPr>
              <a:t>2.2.5. Các vật phẩm</a:t>
            </a:r>
            <a:endParaRPr b="1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25" name="Google Shape;425;p4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4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aleway"/>
                <a:ea typeface="Raleway"/>
                <a:cs typeface="Raleway"/>
                <a:sym typeface="Raleway"/>
              </a:rPr>
              <a:t>2.2.5. </a:t>
            </a:r>
            <a:r>
              <a:rPr b="1" lang="en">
                <a:latin typeface="Raleway"/>
                <a:ea typeface="Raleway"/>
                <a:cs typeface="Raleway"/>
                <a:sym typeface="Raleway"/>
              </a:rPr>
              <a:t>Các vật phẩm</a:t>
            </a:r>
            <a:endParaRPr b="1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31" name="Google Shape;431;p41"/>
          <p:cNvSpPr txBox="1"/>
          <p:nvPr>
            <p:ph idx="1" type="body"/>
          </p:nvPr>
        </p:nvSpPr>
        <p:spPr>
          <a:xfrm>
            <a:off x="720000" y="1152475"/>
            <a:ext cx="4203300" cy="356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42FFB7"/>
                </a:solidFill>
              </a:rPr>
              <a:t>Super power  unit:</a:t>
            </a:r>
            <a:endParaRPr sz="2000">
              <a:solidFill>
                <a:srgbClr val="42FFB7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+"/>
            </a:pPr>
            <a:r>
              <a:rPr lang="en" sz="2000"/>
              <a:t>Hình khối: </a:t>
            </a:r>
            <a:r>
              <a:rPr lang="en" sz="2000"/>
              <a:t>IcosahedronGeometry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+"/>
            </a:pPr>
            <a:r>
              <a:rPr lang="en" sz="2000"/>
              <a:t>Texture: Suntexture 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+"/>
            </a:pPr>
            <a:r>
              <a:rPr lang="en" sz="2000"/>
              <a:t>Animation: Tịnh tiến theo trục </a:t>
            </a:r>
            <a:r>
              <a:rPr lang="en" sz="2000"/>
              <a:t>Z 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+"/>
            </a:pPr>
            <a:r>
              <a:rPr lang="en" sz="2000"/>
              <a:t>Cast shadow: true</a:t>
            </a:r>
            <a:endParaRPr sz="2000"/>
          </a:p>
        </p:txBody>
      </p:sp>
      <p:pic>
        <p:nvPicPr>
          <p:cNvPr id="432" name="Google Shape;432;p41"/>
          <p:cNvPicPr preferRelativeResize="0"/>
          <p:nvPr/>
        </p:nvPicPr>
        <p:blipFill rotWithShape="1">
          <a:blip r:embed="rId3">
            <a:alphaModFix/>
          </a:blip>
          <a:srcRect b="24615" l="19442" r="8893" t="7403"/>
          <a:stretch/>
        </p:blipFill>
        <p:spPr>
          <a:xfrm>
            <a:off x="5653600" y="1461788"/>
            <a:ext cx="2106100" cy="2219925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p4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4"/>
          <p:cNvSpPr txBox="1"/>
          <p:nvPr>
            <p:ph idx="1" type="body"/>
          </p:nvPr>
        </p:nvSpPr>
        <p:spPr>
          <a:xfrm>
            <a:off x="2628300" y="1239200"/>
            <a:ext cx="3887400" cy="33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en" sz="2800"/>
              <a:t>Giới thiệu đồ án</a:t>
            </a:r>
            <a:endParaRPr sz="2800"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en" sz="2800"/>
              <a:t>Mô tả các đối tượng</a:t>
            </a:r>
            <a:endParaRPr sz="2800"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en" sz="2800"/>
              <a:t>Tính năng đã làm</a:t>
            </a:r>
            <a:endParaRPr sz="2800"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en" sz="2800"/>
              <a:t>Demo Gameplay</a:t>
            </a:r>
            <a:endParaRPr sz="2800"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en" sz="2800"/>
              <a:t>Phân công</a:t>
            </a:r>
            <a:endParaRPr sz="2800"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en" sz="2800"/>
              <a:t>Hướng phát triển</a:t>
            </a:r>
            <a:endParaRPr sz="2800"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en" sz="2800"/>
              <a:t>Kết luận</a:t>
            </a:r>
            <a:endParaRPr sz="2800"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en" sz="2800"/>
              <a:t>Tài liệu tham khảo</a:t>
            </a:r>
            <a:endParaRPr sz="2800"/>
          </a:p>
        </p:txBody>
      </p:sp>
      <p:sp>
        <p:nvSpPr>
          <p:cNvPr id="228" name="Google Shape;228;p24"/>
          <p:cNvSpPr txBox="1"/>
          <p:nvPr>
            <p:ph type="title"/>
          </p:nvPr>
        </p:nvSpPr>
        <p:spPr>
          <a:xfrm>
            <a:off x="3470850" y="612500"/>
            <a:ext cx="2202300" cy="6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aleway"/>
                <a:ea typeface="Raleway"/>
                <a:cs typeface="Raleway"/>
                <a:sym typeface="Raleway"/>
              </a:rPr>
              <a:t>MỤC LỤC</a:t>
            </a:r>
            <a:endParaRPr b="1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29" name="Google Shape;229;p2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4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aleway"/>
                <a:ea typeface="Raleway"/>
                <a:cs typeface="Raleway"/>
                <a:sym typeface="Raleway"/>
              </a:rPr>
              <a:t>2.3. Camera và chiếu sáng</a:t>
            </a:r>
            <a:endParaRPr b="1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39" name="Google Shape;439;p42"/>
          <p:cNvSpPr txBox="1"/>
          <p:nvPr>
            <p:ph idx="1" type="body"/>
          </p:nvPr>
        </p:nvSpPr>
        <p:spPr>
          <a:xfrm>
            <a:off x="466025" y="1152450"/>
            <a:ext cx="3843600" cy="334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Camera:</a:t>
            </a:r>
            <a:endParaRPr sz="2000"/>
          </a:p>
          <a:p>
            <a:pPr indent="-355600" lvl="0" marL="9144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Vị trí</a:t>
            </a:r>
            <a:r>
              <a:rPr lang="en" sz="2000"/>
              <a:t>: Góc nhìn </a:t>
            </a:r>
            <a:r>
              <a:rPr lang="en" sz="2000">
                <a:solidFill>
                  <a:schemeClr val="dk2"/>
                </a:solidFill>
              </a:rPr>
              <a:t>thứ 1</a:t>
            </a:r>
            <a:r>
              <a:rPr lang="en" sz="2000"/>
              <a:t> - </a:t>
            </a:r>
            <a:r>
              <a:rPr lang="en" sz="2000">
                <a:solidFill>
                  <a:schemeClr val="dk2"/>
                </a:solidFill>
              </a:rPr>
              <a:t>thân robot</a:t>
            </a:r>
            <a:r>
              <a:rPr lang="en" sz="2000"/>
              <a:t>; Góc nhìn </a:t>
            </a:r>
            <a:r>
              <a:rPr lang="en" sz="2000">
                <a:solidFill>
                  <a:srgbClr val="42FFB7"/>
                </a:solidFill>
              </a:rPr>
              <a:t>thứ 3</a:t>
            </a:r>
            <a:r>
              <a:rPr lang="en" sz="2000"/>
              <a:t> - nằm </a:t>
            </a:r>
            <a:r>
              <a:rPr lang="en" sz="2000">
                <a:solidFill>
                  <a:srgbClr val="42FFB7"/>
                </a:solidFill>
              </a:rPr>
              <a:t>trên, sau robot</a:t>
            </a:r>
            <a:endParaRPr sz="2000">
              <a:solidFill>
                <a:srgbClr val="42FFB7"/>
              </a:solidFill>
            </a:endParaRPr>
          </a:p>
          <a:p>
            <a:pPr indent="-355600" lvl="0" marL="9144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Hướng về phía trước robot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Directional Light:</a:t>
            </a:r>
            <a:endParaRPr sz="2000"/>
          </a:p>
          <a:p>
            <a:pPr indent="-355600" lvl="0" marL="9144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Vị trí: Phía </a:t>
            </a:r>
            <a:r>
              <a:rPr lang="en" sz="2000">
                <a:solidFill>
                  <a:schemeClr val="dk2"/>
                </a:solidFill>
              </a:rPr>
              <a:t>trên camera ở góc nhìn thứ 3</a:t>
            </a:r>
            <a:endParaRPr sz="2000">
              <a:solidFill>
                <a:schemeClr val="dk2"/>
              </a:solidFill>
            </a:endParaRPr>
          </a:p>
          <a:p>
            <a:pPr indent="-355600" lvl="0" marL="9144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Chiếu xuống đường đi</a:t>
            </a:r>
            <a:endParaRPr sz="2000"/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pic>
        <p:nvPicPr>
          <p:cNvPr id="440" name="Google Shape;440;p42"/>
          <p:cNvPicPr preferRelativeResize="0"/>
          <p:nvPr/>
        </p:nvPicPr>
        <p:blipFill rotWithShape="1">
          <a:blip r:embed="rId3">
            <a:alphaModFix/>
          </a:blip>
          <a:srcRect b="7689" l="8816" r="6084" t="0"/>
          <a:stretch/>
        </p:blipFill>
        <p:spPr>
          <a:xfrm>
            <a:off x="4447175" y="1031951"/>
            <a:ext cx="4208629" cy="3590775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lgDash"/>
            <a:round/>
            <a:headEnd len="sm" w="sm" type="none"/>
            <a:tailEnd len="sm" w="sm" type="none"/>
          </a:ln>
        </p:spPr>
      </p:pic>
      <p:sp>
        <p:nvSpPr>
          <p:cNvPr id="441" name="Google Shape;441;p4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43"/>
          <p:cNvSpPr txBox="1"/>
          <p:nvPr>
            <p:ph idx="4294967295" type="ctrTitle"/>
          </p:nvPr>
        </p:nvSpPr>
        <p:spPr>
          <a:xfrm>
            <a:off x="277650" y="1808250"/>
            <a:ext cx="8588700" cy="152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700">
                <a:latin typeface="Kanit"/>
                <a:ea typeface="Kanit"/>
                <a:cs typeface="Kanit"/>
                <a:sym typeface="Kanit"/>
              </a:rPr>
              <a:t>3. </a:t>
            </a:r>
            <a:r>
              <a:rPr lang="en" sz="5700">
                <a:latin typeface="Kanit"/>
                <a:ea typeface="Kanit"/>
                <a:cs typeface="Kanit"/>
                <a:sym typeface="Kanit"/>
              </a:rPr>
              <a:t>Tính năng đã làm</a:t>
            </a:r>
            <a:endParaRPr sz="7200">
              <a:latin typeface="Kanit"/>
              <a:ea typeface="Kanit"/>
              <a:cs typeface="Kanit"/>
              <a:sym typeface="Kanit"/>
            </a:endParaRPr>
          </a:p>
        </p:txBody>
      </p:sp>
      <p:sp>
        <p:nvSpPr>
          <p:cNvPr id="447" name="Google Shape;447;p4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4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aleway"/>
                <a:ea typeface="Raleway"/>
                <a:cs typeface="Raleway"/>
                <a:sym typeface="Raleway"/>
              </a:rPr>
              <a:t>3.1. Lựa chọn chế độ chơi</a:t>
            </a:r>
            <a:endParaRPr b="1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453" name="Google Shape;453;p44"/>
          <p:cNvPicPr preferRelativeResize="0"/>
          <p:nvPr/>
        </p:nvPicPr>
        <p:blipFill rotWithShape="1">
          <a:blip r:embed="rId3">
            <a:alphaModFix/>
          </a:blip>
          <a:srcRect b="22278" l="0" r="0" t="15939"/>
          <a:stretch/>
        </p:blipFill>
        <p:spPr>
          <a:xfrm>
            <a:off x="2048300" y="1160725"/>
            <a:ext cx="5047401" cy="3061675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lgDash"/>
            <a:round/>
            <a:headEnd len="sm" w="sm" type="none"/>
            <a:tailEnd len="sm" w="sm" type="none"/>
          </a:ln>
        </p:spPr>
      </p:pic>
      <p:sp>
        <p:nvSpPr>
          <p:cNvPr id="454" name="Google Shape;454;p44"/>
          <p:cNvSpPr txBox="1"/>
          <p:nvPr>
            <p:ph idx="1" type="body"/>
          </p:nvPr>
        </p:nvSpPr>
        <p:spPr>
          <a:xfrm>
            <a:off x="2993100" y="4222400"/>
            <a:ext cx="3157800" cy="42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Lựa chọn chế độ</a:t>
            </a:r>
            <a:endParaRPr sz="2000"/>
          </a:p>
        </p:txBody>
      </p:sp>
      <p:sp>
        <p:nvSpPr>
          <p:cNvPr id="455" name="Google Shape;455;p4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4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b="1" lang="en">
                <a:latin typeface="Raleway"/>
                <a:ea typeface="Raleway"/>
                <a:cs typeface="Raleway"/>
                <a:sym typeface="Raleway"/>
              </a:rPr>
              <a:t>3.1. Lựa chọn chế độ chơi</a:t>
            </a:r>
            <a:endParaRPr b="1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461" name="Google Shape;461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0475" y="1225400"/>
            <a:ext cx="3463520" cy="2670550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lgDash"/>
            <a:round/>
            <a:headEnd len="sm" w="sm" type="none"/>
            <a:tailEnd len="sm" w="sm" type="none"/>
          </a:ln>
        </p:spPr>
      </p:pic>
      <p:pic>
        <p:nvPicPr>
          <p:cNvPr id="462" name="Google Shape;462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5100" y="1225401"/>
            <a:ext cx="3807951" cy="2670549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lgDash"/>
            <a:round/>
            <a:headEnd len="sm" w="sm" type="none"/>
            <a:tailEnd len="sm" w="sm" type="none"/>
          </a:ln>
        </p:spPr>
      </p:pic>
      <p:sp>
        <p:nvSpPr>
          <p:cNvPr id="463" name="Google Shape;463;p45"/>
          <p:cNvSpPr txBox="1"/>
          <p:nvPr>
            <p:ph idx="1" type="body"/>
          </p:nvPr>
        </p:nvSpPr>
        <p:spPr>
          <a:xfrm>
            <a:off x="1040175" y="3981675"/>
            <a:ext cx="3157800" cy="42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Góc nhìn thứ nhất</a:t>
            </a:r>
            <a:endParaRPr sz="2000"/>
          </a:p>
        </p:txBody>
      </p:sp>
      <p:sp>
        <p:nvSpPr>
          <p:cNvPr id="464" name="Google Shape;464;p45"/>
          <p:cNvSpPr txBox="1"/>
          <p:nvPr>
            <p:ph idx="1" type="body"/>
          </p:nvPr>
        </p:nvSpPr>
        <p:spPr>
          <a:xfrm>
            <a:off x="5113338" y="3981675"/>
            <a:ext cx="3157800" cy="42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Góc nhìn thứ </a:t>
            </a:r>
            <a:r>
              <a:rPr lang="en" sz="2000"/>
              <a:t>ba</a:t>
            </a:r>
            <a:endParaRPr sz="2000"/>
          </a:p>
        </p:txBody>
      </p:sp>
      <p:sp>
        <p:nvSpPr>
          <p:cNvPr id="465" name="Google Shape;465;p4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4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aleway"/>
                <a:ea typeface="Raleway"/>
                <a:cs typeface="Raleway"/>
                <a:sym typeface="Raleway"/>
              </a:rPr>
              <a:t>3.2. Thiết kế màn chơi </a:t>
            </a:r>
            <a:endParaRPr b="1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71" name="Google Shape;471;p46"/>
          <p:cNvSpPr txBox="1"/>
          <p:nvPr>
            <p:ph idx="1" type="body"/>
          </p:nvPr>
        </p:nvSpPr>
        <p:spPr>
          <a:xfrm>
            <a:off x="720000" y="1152475"/>
            <a:ext cx="4309800" cy="327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just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5 loại wall: </a:t>
            </a:r>
            <a:r>
              <a:rPr lang="en" sz="2000">
                <a:solidFill>
                  <a:schemeClr val="dk2"/>
                </a:solidFill>
              </a:rPr>
              <a:t>cylinder</a:t>
            </a:r>
            <a:r>
              <a:rPr lang="en" sz="2000"/>
              <a:t>, </a:t>
            </a:r>
            <a:r>
              <a:rPr lang="en" sz="2000">
                <a:solidFill>
                  <a:schemeClr val="dk2"/>
                </a:solidFill>
              </a:rPr>
              <a:t>sphere</a:t>
            </a:r>
            <a:r>
              <a:rPr lang="en" sz="2000"/>
              <a:t>, </a:t>
            </a:r>
            <a:r>
              <a:rPr lang="en" sz="2000">
                <a:solidFill>
                  <a:schemeClr val="dk2"/>
                </a:solidFill>
              </a:rPr>
              <a:t>cone</a:t>
            </a:r>
            <a:r>
              <a:rPr lang="en" sz="2000"/>
              <a:t>, </a:t>
            </a:r>
            <a:r>
              <a:rPr lang="en" sz="2000">
                <a:solidFill>
                  <a:srgbClr val="42FFB7"/>
                </a:solidFill>
              </a:rPr>
              <a:t>super power unit</a:t>
            </a:r>
            <a:r>
              <a:rPr lang="en" sz="2000"/>
              <a:t> và </a:t>
            </a:r>
            <a:r>
              <a:rPr lang="en" sz="2000">
                <a:solidFill>
                  <a:srgbClr val="42FFB7"/>
                </a:solidFill>
              </a:rPr>
              <a:t>teapot</a:t>
            </a:r>
            <a:endParaRPr sz="2000">
              <a:solidFill>
                <a:srgbClr val="42FFB7"/>
              </a:solidFill>
            </a:endParaRPr>
          </a:p>
          <a:p>
            <a:pPr indent="-355600" lvl="0" marL="457200" rtl="0" algn="just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Xác suất:</a:t>
            </a:r>
            <a:r>
              <a:rPr lang="en" sz="2000">
                <a:solidFill>
                  <a:srgbClr val="42FFB7"/>
                </a:solidFill>
              </a:rPr>
              <a:t> </a:t>
            </a:r>
            <a:r>
              <a:rPr lang="en" sz="2000">
                <a:solidFill>
                  <a:schemeClr val="dk2"/>
                </a:solidFill>
              </a:rPr>
              <a:t>0.3; 0.3; 0.3</a:t>
            </a:r>
            <a:r>
              <a:rPr lang="en" sz="2000">
                <a:solidFill>
                  <a:srgbClr val="42FFB7"/>
                </a:solidFill>
              </a:rPr>
              <a:t>; 0.05; 0.05</a:t>
            </a:r>
            <a:r>
              <a:rPr lang="en" sz="2000">
                <a:solidFill>
                  <a:srgbClr val="42FFB7"/>
                </a:solidFill>
              </a:rPr>
              <a:t> </a:t>
            </a:r>
            <a:endParaRPr sz="2000">
              <a:solidFill>
                <a:srgbClr val="42FFB7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C</a:t>
            </a:r>
            <a:r>
              <a:rPr lang="en" sz="2000"/>
              <a:t>hướng ngại vật chính tương ứng với tên wall</a:t>
            </a:r>
            <a:endParaRPr sz="2000"/>
          </a:p>
          <a:p>
            <a:pPr indent="-355600" lvl="0" marL="457200" rtl="0" algn="just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Vị trí đặt chướng ngại vật trên wall sẽ được ngẫu nhiên, trừ </a:t>
            </a:r>
            <a:r>
              <a:rPr lang="en" sz="2000">
                <a:solidFill>
                  <a:srgbClr val="42FFB7"/>
                </a:solidFill>
              </a:rPr>
              <a:t>teapot </a:t>
            </a:r>
            <a:r>
              <a:rPr lang="en" sz="2000"/>
              <a:t>và </a:t>
            </a:r>
            <a:r>
              <a:rPr lang="en" sz="2000">
                <a:solidFill>
                  <a:srgbClr val="42FFB7"/>
                </a:solidFill>
              </a:rPr>
              <a:t>super power unit</a:t>
            </a:r>
            <a:r>
              <a:rPr lang="en" sz="2000">
                <a:solidFill>
                  <a:schemeClr val="dk2"/>
                </a:solidFill>
              </a:rPr>
              <a:t> </a:t>
            </a:r>
            <a:r>
              <a:rPr lang="en" sz="2000"/>
              <a:t>wall</a:t>
            </a:r>
            <a:endParaRPr sz="2000"/>
          </a:p>
          <a:p>
            <a:pPr indent="-355600" lvl="0" marL="457200" rtl="0" algn="just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>
                <a:solidFill>
                  <a:srgbClr val="42FFB7"/>
                </a:solidFill>
              </a:rPr>
              <a:t>Super power unit</a:t>
            </a:r>
            <a:r>
              <a:rPr lang="en" sz="2000"/>
              <a:t> và </a:t>
            </a:r>
            <a:r>
              <a:rPr lang="en" sz="2000">
                <a:solidFill>
                  <a:srgbClr val="42FFB7"/>
                </a:solidFill>
              </a:rPr>
              <a:t>teapot </a:t>
            </a:r>
            <a:r>
              <a:rPr lang="en" sz="2000"/>
              <a:t>wall sẽ có tốc độ nhanh</a:t>
            </a:r>
            <a:endParaRPr sz="2000"/>
          </a:p>
        </p:txBody>
      </p:sp>
      <p:sp>
        <p:nvSpPr>
          <p:cNvPr id="472" name="Google Shape;472;p46"/>
          <p:cNvSpPr txBox="1"/>
          <p:nvPr>
            <p:ph idx="1" type="body"/>
          </p:nvPr>
        </p:nvSpPr>
        <p:spPr>
          <a:xfrm>
            <a:off x="5313663" y="3838350"/>
            <a:ext cx="3157800" cy="42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Sphere wall</a:t>
            </a:r>
            <a:endParaRPr sz="2000"/>
          </a:p>
        </p:txBody>
      </p:sp>
      <p:pic>
        <p:nvPicPr>
          <p:cNvPr id="473" name="Google Shape;473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71800" y="1259725"/>
            <a:ext cx="3441550" cy="2491000"/>
          </a:xfrm>
          <a:prstGeom prst="rect">
            <a:avLst/>
          </a:prstGeom>
          <a:noFill/>
          <a:ln>
            <a:noFill/>
          </a:ln>
        </p:spPr>
      </p:pic>
      <p:sp>
        <p:nvSpPr>
          <p:cNvPr id="474" name="Google Shape;474;p4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4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b="1" lang="en">
                <a:latin typeface="Raleway"/>
                <a:ea typeface="Raleway"/>
                <a:cs typeface="Raleway"/>
                <a:sym typeface="Raleway"/>
              </a:rPr>
              <a:t>3.2. Thiết kế màn chơi </a:t>
            </a:r>
            <a:endParaRPr b="1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80" name="Google Shape;480;p47"/>
          <p:cNvSpPr txBox="1"/>
          <p:nvPr>
            <p:ph idx="1" type="body"/>
          </p:nvPr>
        </p:nvSpPr>
        <p:spPr>
          <a:xfrm>
            <a:off x="1018550" y="4006500"/>
            <a:ext cx="3157800" cy="42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Cylinder wall</a:t>
            </a:r>
            <a:endParaRPr sz="2000"/>
          </a:p>
        </p:txBody>
      </p:sp>
      <p:pic>
        <p:nvPicPr>
          <p:cNvPr id="481" name="Google Shape;481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4550" y="1323775"/>
            <a:ext cx="4053875" cy="2495950"/>
          </a:xfrm>
          <a:prstGeom prst="rect">
            <a:avLst/>
          </a:prstGeom>
          <a:noFill/>
          <a:ln>
            <a:noFill/>
          </a:ln>
        </p:spPr>
      </p:pic>
      <p:sp>
        <p:nvSpPr>
          <p:cNvPr id="482" name="Google Shape;482;p47"/>
          <p:cNvSpPr txBox="1"/>
          <p:nvPr/>
        </p:nvSpPr>
        <p:spPr>
          <a:xfrm>
            <a:off x="5219938" y="4006500"/>
            <a:ext cx="2903100" cy="4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Kanit Light"/>
                <a:ea typeface="Kanit Light"/>
                <a:cs typeface="Kanit Light"/>
                <a:sym typeface="Kanit Light"/>
              </a:rPr>
              <a:t>Cone wall</a:t>
            </a:r>
            <a:endParaRPr sz="2000">
              <a:solidFill>
                <a:schemeClr val="dk1"/>
              </a:solidFill>
              <a:latin typeface="Kanit Light"/>
              <a:ea typeface="Kanit Light"/>
              <a:cs typeface="Kanit Light"/>
              <a:sym typeface="Kanit Light"/>
            </a:endParaRPr>
          </a:p>
        </p:txBody>
      </p:sp>
      <p:pic>
        <p:nvPicPr>
          <p:cNvPr id="483" name="Google Shape;483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9925" y="1844575"/>
            <a:ext cx="4255075" cy="1816396"/>
          </a:xfrm>
          <a:prstGeom prst="rect">
            <a:avLst/>
          </a:prstGeom>
          <a:noFill/>
          <a:ln>
            <a:noFill/>
          </a:ln>
        </p:spPr>
      </p:pic>
      <p:sp>
        <p:nvSpPr>
          <p:cNvPr id="484" name="Google Shape;484;p4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4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aleway"/>
                <a:ea typeface="Raleway"/>
                <a:cs typeface="Raleway"/>
                <a:sym typeface="Raleway"/>
              </a:rPr>
              <a:t>3.2. Thiết kế màn chơi </a:t>
            </a:r>
            <a:endParaRPr b="1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90" name="Google Shape;490;p48"/>
          <p:cNvSpPr txBox="1"/>
          <p:nvPr>
            <p:ph idx="1" type="body"/>
          </p:nvPr>
        </p:nvSpPr>
        <p:spPr>
          <a:xfrm>
            <a:off x="1018550" y="4006500"/>
            <a:ext cx="3157800" cy="42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Teapot </a:t>
            </a:r>
            <a:r>
              <a:rPr lang="en" sz="2000"/>
              <a:t>wall</a:t>
            </a:r>
            <a:endParaRPr sz="2000"/>
          </a:p>
        </p:txBody>
      </p:sp>
      <p:sp>
        <p:nvSpPr>
          <p:cNvPr id="491" name="Google Shape;491;p48"/>
          <p:cNvSpPr txBox="1"/>
          <p:nvPr/>
        </p:nvSpPr>
        <p:spPr>
          <a:xfrm>
            <a:off x="5219938" y="4006500"/>
            <a:ext cx="2903100" cy="4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Kanit Light"/>
                <a:ea typeface="Kanit Light"/>
                <a:cs typeface="Kanit Light"/>
                <a:sym typeface="Kanit Light"/>
              </a:rPr>
              <a:t>Super power unit </a:t>
            </a:r>
            <a:r>
              <a:rPr lang="en" sz="2000">
                <a:solidFill>
                  <a:schemeClr val="dk1"/>
                </a:solidFill>
                <a:latin typeface="Kanit Light"/>
                <a:ea typeface="Kanit Light"/>
                <a:cs typeface="Kanit Light"/>
                <a:sym typeface="Kanit Light"/>
              </a:rPr>
              <a:t>wall</a:t>
            </a:r>
            <a:endParaRPr sz="2000">
              <a:solidFill>
                <a:schemeClr val="dk1"/>
              </a:solidFill>
              <a:latin typeface="Kanit Light"/>
              <a:ea typeface="Kanit Light"/>
              <a:cs typeface="Kanit Light"/>
              <a:sym typeface="Kanit Light"/>
            </a:endParaRPr>
          </a:p>
        </p:txBody>
      </p:sp>
      <p:sp>
        <p:nvSpPr>
          <p:cNvPr id="492" name="Google Shape;492;p4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93" name="Google Shape;493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64763" y="1377513"/>
            <a:ext cx="3613475" cy="2538389"/>
          </a:xfrm>
          <a:prstGeom prst="rect">
            <a:avLst/>
          </a:prstGeom>
          <a:noFill/>
          <a:ln>
            <a:noFill/>
          </a:ln>
        </p:spPr>
      </p:pic>
      <p:pic>
        <p:nvPicPr>
          <p:cNvPr id="494" name="Google Shape;494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9313" y="1395474"/>
            <a:ext cx="3216266" cy="250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4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latin typeface="Raleway"/>
                <a:ea typeface="Raleway"/>
                <a:cs typeface="Raleway"/>
                <a:sym typeface="Raleway"/>
              </a:rPr>
              <a:t>3.3. Tương tác giữa </a:t>
            </a:r>
            <a:r>
              <a:rPr b="1" lang="en" sz="2800">
                <a:latin typeface="Raleway"/>
                <a:ea typeface="Raleway"/>
                <a:cs typeface="Raleway"/>
                <a:sym typeface="Raleway"/>
              </a:rPr>
              <a:t>robot </a:t>
            </a:r>
            <a:r>
              <a:rPr b="1" lang="en" sz="2800">
                <a:latin typeface="Raleway"/>
                <a:ea typeface="Raleway"/>
                <a:cs typeface="Raleway"/>
                <a:sym typeface="Raleway"/>
              </a:rPr>
              <a:t>với nhẫn vàng</a:t>
            </a:r>
            <a:endParaRPr b="1" sz="28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00" name="Google Shape;500;p49"/>
          <p:cNvSpPr txBox="1"/>
          <p:nvPr>
            <p:ph idx="1" type="body"/>
          </p:nvPr>
        </p:nvSpPr>
        <p:spPr>
          <a:xfrm>
            <a:off x="720000" y="1017725"/>
            <a:ext cx="7704000" cy="97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2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501" name="Google Shape;501;p49"/>
          <p:cNvSpPr txBox="1"/>
          <p:nvPr/>
        </p:nvSpPr>
        <p:spPr>
          <a:xfrm>
            <a:off x="908200" y="1291625"/>
            <a:ext cx="74556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Kanit Light"/>
                <a:ea typeface="Kanit Light"/>
                <a:cs typeface="Kanit Light"/>
                <a:sym typeface="Kanit Light"/>
              </a:rPr>
              <a:t>Người chơi sẽ điều khiển robot để thu thập các nhẫn vàng. Khi robot chạm vào nhẫn vàng, điểm số của người chơi sẽ tăng lên.</a:t>
            </a:r>
            <a:endParaRPr sz="2000">
              <a:solidFill>
                <a:schemeClr val="dk1"/>
              </a:solidFill>
              <a:latin typeface="Kanit Light"/>
              <a:ea typeface="Kanit Light"/>
              <a:cs typeface="Kanit Light"/>
              <a:sym typeface="Kani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Kanit Light"/>
              <a:ea typeface="Kanit Light"/>
              <a:cs typeface="Kanit Light"/>
              <a:sym typeface="Kani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Kanit Light"/>
                <a:ea typeface="Kanit Light"/>
                <a:cs typeface="Kanit Light"/>
                <a:sym typeface="Kanit Light"/>
              </a:rPr>
              <a:t>Khi không có vật phẩm đặc biệt, điểm số mà 1 vòng vàng đem lại là </a:t>
            </a:r>
            <a:r>
              <a:rPr lang="en" sz="2000">
                <a:solidFill>
                  <a:srgbClr val="FFFF00"/>
                </a:solidFill>
                <a:latin typeface="Kanit Light"/>
                <a:ea typeface="Kanit Light"/>
                <a:cs typeface="Kanit Light"/>
                <a:sym typeface="Kanit Light"/>
              </a:rPr>
              <a:t>10</a:t>
            </a:r>
            <a:r>
              <a:rPr lang="en" sz="2000">
                <a:solidFill>
                  <a:schemeClr val="dk1"/>
                </a:solidFill>
                <a:latin typeface="Kanit Light"/>
                <a:ea typeface="Kanit Light"/>
                <a:cs typeface="Kanit Light"/>
                <a:sym typeface="Kanit Light"/>
              </a:rPr>
              <a:t>.</a:t>
            </a:r>
            <a:endParaRPr sz="2000">
              <a:solidFill>
                <a:schemeClr val="dk1"/>
              </a:solidFill>
              <a:latin typeface="Kanit Light"/>
              <a:ea typeface="Kanit Light"/>
              <a:cs typeface="Kanit Light"/>
              <a:sym typeface="Kani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Kanit Light"/>
              <a:ea typeface="Kanit Light"/>
              <a:cs typeface="Kanit Light"/>
              <a:sym typeface="Kani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Kanit Light"/>
                <a:ea typeface="Kanit Light"/>
                <a:cs typeface="Kanit Light"/>
                <a:sym typeface="Kanit Light"/>
              </a:rPr>
              <a:t>Khi có vật phẩm, thì </a:t>
            </a:r>
            <a:r>
              <a:rPr lang="en" sz="2000">
                <a:solidFill>
                  <a:srgbClr val="00FF00"/>
                </a:solidFill>
                <a:latin typeface="Kanit Light"/>
                <a:ea typeface="Kanit Light"/>
                <a:cs typeface="Kanit Light"/>
                <a:sym typeface="Kanit Light"/>
              </a:rPr>
              <a:t>Ấm trà</a:t>
            </a:r>
            <a:r>
              <a:rPr lang="en" sz="2000">
                <a:solidFill>
                  <a:schemeClr val="dk1"/>
                </a:solidFill>
                <a:latin typeface="Kanit Light"/>
                <a:ea typeface="Kanit Light"/>
                <a:cs typeface="Kanit Light"/>
                <a:sym typeface="Kanit Light"/>
              </a:rPr>
              <a:t> sẽ </a:t>
            </a:r>
            <a:r>
              <a:rPr lang="en" sz="2000">
                <a:solidFill>
                  <a:srgbClr val="FF0000"/>
                </a:solidFill>
                <a:latin typeface="Kanit Light"/>
                <a:ea typeface="Kanit Light"/>
                <a:cs typeface="Kanit Light"/>
                <a:sym typeface="Kanit Light"/>
              </a:rPr>
              <a:t>x2</a:t>
            </a:r>
            <a:r>
              <a:rPr lang="en" sz="2000">
                <a:solidFill>
                  <a:schemeClr val="dk1"/>
                </a:solidFill>
                <a:latin typeface="Kanit Light"/>
                <a:ea typeface="Kanit Light"/>
                <a:cs typeface="Kanit Light"/>
                <a:sym typeface="Kanit Light"/>
              </a:rPr>
              <a:t> số điểm, và </a:t>
            </a:r>
            <a:r>
              <a:rPr lang="en" sz="2000">
                <a:solidFill>
                  <a:srgbClr val="FF9900"/>
                </a:solidFill>
                <a:latin typeface="Kanit Light"/>
                <a:ea typeface="Kanit Light"/>
                <a:cs typeface="Kanit Light"/>
                <a:sym typeface="Kanit Light"/>
              </a:rPr>
              <a:t>Super power unit </a:t>
            </a:r>
            <a:r>
              <a:rPr lang="en" sz="2000">
                <a:solidFill>
                  <a:schemeClr val="dk1"/>
                </a:solidFill>
                <a:latin typeface="Kanit Light"/>
                <a:ea typeface="Kanit Light"/>
                <a:cs typeface="Kanit Light"/>
                <a:sym typeface="Kanit Light"/>
              </a:rPr>
              <a:t>sẽ </a:t>
            </a:r>
            <a:r>
              <a:rPr lang="en" sz="2000">
                <a:solidFill>
                  <a:srgbClr val="FF0000"/>
                </a:solidFill>
                <a:latin typeface="Kanit Light"/>
                <a:ea typeface="Kanit Light"/>
                <a:cs typeface="Kanit Light"/>
                <a:sym typeface="Kanit Light"/>
              </a:rPr>
              <a:t>x3 </a:t>
            </a:r>
            <a:r>
              <a:rPr lang="en" sz="2000">
                <a:solidFill>
                  <a:schemeClr val="dk1"/>
                </a:solidFill>
                <a:latin typeface="Kanit Light"/>
                <a:ea typeface="Kanit Light"/>
                <a:cs typeface="Kanit Light"/>
                <a:sym typeface="Kanit Light"/>
              </a:rPr>
              <a:t>số điểm của mỗi đồng xu.</a:t>
            </a:r>
            <a:endParaRPr sz="2000">
              <a:solidFill>
                <a:schemeClr val="dk1"/>
              </a:solidFill>
              <a:latin typeface="Kanit Light"/>
              <a:ea typeface="Kanit Light"/>
              <a:cs typeface="Kanit Light"/>
              <a:sym typeface="Kanit Light"/>
            </a:endParaRPr>
          </a:p>
        </p:txBody>
      </p:sp>
      <p:pic>
        <p:nvPicPr>
          <p:cNvPr id="502" name="Google Shape;502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56825" y="3533525"/>
            <a:ext cx="1127025" cy="1075200"/>
          </a:xfrm>
          <a:prstGeom prst="rect">
            <a:avLst/>
          </a:prstGeom>
          <a:noFill/>
          <a:ln>
            <a:noFill/>
          </a:ln>
        </p:spPr>
      </p:pic>
      <p:sp>
        <p:nvSpPr>
          <p:cNvPr id="503" name="Google Shape;503;p4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04" name="Google Shape;504;p49"/>
          <p:cNvPicPr preferRelativeResize="0"/>
          <p:nvPr/>
        </p:nvPicPr>
        <p:blipFill rotWithShape="1">
          <a:blip r:embed="rId4">
            <a:alphaModFix/>
          </a:blip>
          <a:srcRect b="45299" l="8097" r="73968" t="36656"/>
          <a:stretch/>
        </p:blipFill>
        <p:spPr>
          <a:xfrm>
            <a:off x="6919900" y="3674650"/>
            <a:ext cx="1252551" cy="971699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lgDash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5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latin typeface="Raleway"/>
                <a:ea typeface="Raleway"/>
                <a:cs typeface="Raleway"/>
                <a:sym typeface="Raleway"/>
              </a:rPr>
              <a:t>3.4. </a:t>
            </a:r>
            <a:r>
              <a:rPr b="1" lang="en" sz="2800">
                <a:latin typeface="Raleway"/>
                <a:ea typeface="Raleway"/>
                <a:cs typeface="Raleway"/>
                <a:sym typeface="Raleway"/>
              </a:rPr>
              <a:t>Tương tác giữa </a:t>
            </a:r>
            <a:r>
              <a:rPr b="1" lang="en" sz="2800">
                <a:latin typeface="Raleway"/>
                <a:ea typeface="Raleway"/>
                <a:cs typeface="Raleway"/>
                <a:sym typeface="Raleway"/>
              </a:rPr>
              <a:t>robot</a:t>
            </a:r>
            <a:r>
              <a:rPr b="1" lang="en" sz="2800">
                <a:latin typeface="Raleway"/>
                <a:ea typeface="Raleway"/>
                <a:cs typeface="Raleway"/>
                <a:sym typeface="Raleway"/>
              </a:rPr>
              <a:t> và </a:t>
            </a:r>
            <a:r>
              <a:rPr b="1" lang="en" sz="2800">
                <a:latin typeface="Raleway"/>
                <a:ea typeface="Raleway"/>
                <a:cs typeface="Raleway"/>
                <a:sym typeface="Raleway"/>
              </a:rPr>
              <a:t>vật cản</a:t>
            </a:r>
            <a:endParaRPr b="1" sz="28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10" name="Google Shape;510;p50"/>
          <p:cNvSpPr txBox="1"/>
          <p:nvPr/>
        </p:nvSpPr>
        <p:spPr>
          <a:xfrm>
            <a:off x="3092100" y="3856300"/>
            <a:ext cx="2959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Kanit Light"/>
                <a:ea typeface="Kanit Light"/>
                <a:cs typeface="Kanit Light"/>
                <a:sym typeface="Kanit Light"/>
              </a:rPr>
              <a:t>Chạm vật cản → Kết thúc</a:t>
            </a:r>
            <a:endParaRPr sz="2000">
              <a:solidFill>
                <a:schemeClr val="dk1"/>
              </a:solidFill>
              <a:latin typeface="Kanit Light"/>
              <a:ea typeface="Kanit Light"/>
              <a:cs typeface="Kanit Light"/>
              <a:sym typeface="Kani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Kanit Light"/>
              <a:ea typeface="Kanit Light"/>
              <a:cs typeface="Kanit Light"/>
              <a:sym typeface="Kani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Kanit Light"/>
              <a:ea typeface="Kanit Light"/>
              <a:cs typeface="Kanit Light"/>
              <a:sym typeface="Kani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Kanit Light"/>
              <a:ea typeface="Kanit Light"/>
              <a:cs typeface="Kanit Light"/>
              <a:sym typeface="Kani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Kanit Light"/>
              <a:ea typeface="Kanit Light"/>
              <a:cs typeface="Kanit Light"/>
              <a:sym typeface="Kani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Kanit Light"/>
              <a:ea typeface="Kanit Light"/>
              <a:cs typeface="Kanit Light"/>
              <a:sym typeface="Kani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Kanit Light"/>
              <a:ea typeface="Kanit Light"/>
              <a:cs typeface="Kanit Light"/>
              <a:sym typeface="Kanit Light"/>
            </a:endParaRPr>
          </a:p>
        </p:txBody>
      </p:sp>
      <p:pic>
        <p:nvPicPr>
          <p:cNvPr id="511" name="Google Shape;511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2975" y="2267475"/>
            <a:ext cx="1040053" cy="1148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" name="Google Shape;512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80063" y="1561127"/>
            <a:ext cx="1605850" cy="156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3" name="Google Shape;513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82975" y="1085788"/>
            <a:ext cx="1040050" cy="1113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514" name="Google Shape;514;p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12724" y="1746138"/>
            <a:ext cx="3618292" cy="1192200"/>
          </a:xfrm>
          <a:prstGeom prst="rect">
            <a:avLst/>
          </a:prstGeom>
          <a:noFill/>
          <a:ln>
            <a:noFill/>
          </a:ln>
        </p:spPr>
      </p:pic>
      <p:sp>
        <p:nvSpPr>
          <p:cNvPr id="515" name="Google Shape;515;p5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20" name="Google Shape;520;p51"/>
          <p:cNvGraphicFramePr/>
          <p:nvPr/>
        </p:nvGraphicFramePr>
        <p:xfrm>
          <a:off x="1377700" y="1073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{0794EDD7-C29B-4B8A-8894-64229482EE8E}</a:tableStyleId>
              </a:tblPr>
              <a:tblGrid>
                <a:gridCol w="1592125"/>
                <a:gridCol w="5121100"/>
              </a:tblGrid>
              <a:tr h="5128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Kanit"/>
                          <a:ea typeface="Kanit"/>
                          <a:cs typeface="Kanit"/>
                          <a:sym typeface="Kanit"/>
                        </a:rPr>
                        <a:t>Vật cản</a:t>
                      </a:r>
                      <a:endParaRPr>
                        <a:solidFill>
                          <a:schemeClr val="dk1"/>
                        </a:solidFill>
                        <a:latin typeface="Kanit"/>
                        <a:ea typeface="Kanit"/>
                        <a:cs typeface="Kanit"/>
                        <a:sym typeface="Kani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Kanit"/>
                          <a:ea typeface="Kanit"/>
                          <a:cs typeface="Kanit"/>
                          <a:sym typeface="Kanit"/>
                        </a:rPr>
                        <a:t>Cách tránh</a:t>
                      </a:r>
                      <a:endParaRPr>
                        <a:solidFill>
                          <a:schemeClr val="dk1"/>
                        </a:solidFill>
                        <a:latin typeface="Kanit"/>
                        <a:ea typeface="Kanit"/>
                        <a:cs typeface="Kanit"/>
                        <a:sym typeface="Kanit"/>
                      </a:endParaRPr>
                    </a:p>
                  </a:txBody>
                  <a:tcPr marT="91425" marB="91425" marR="91425" marL="91425"/>
                </a:tc>
              </a:tr>
              <a:tr h="701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Cúi</a:t>
                      </a:r>
                      <a:r>
                        <a:rPr lang="en">
                          <a:solidFill>
                            <a:schemeClr val="dk1"/>
                          </a:solidFill>
                        </a:rPr>
                        <a:t> xuống (S) hoặc sang trái (A) </a:t>
                      </a:r>
                      <a:r>
                        <a:rPr lang="en">
                          <a:solidFill>
                            <a:schemeClr val="dk1"/>
                          </a:solidFill>
                        </a:rPr>
                        <a:t>hoặc</a:t>
                      </a:r>
                      <a:r>
                        <a:rPr lang="en">
                          <a:solidFill>
                            <a:schemeClr val="dk1"/>
                          </a:solidFill>
                        </a:rPr>
                        <a:t> sang phải (D)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753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Nhảy lên (W) hoặc sang trái (A) </a:t>
                      </a:r>
                      <a:r>
                        <a:rPr lang="en">
                          <a:solidFill>
                            <a:schemeClr val="dk1"/>
                          </a:solidFill>
                        </a:rPr>
                        <a:t>hoặc </a:t>
                      </a:r>
                      <a:r>
                        <a:rPr lang="en">
                          <a:solidFill>
                            <a:schemeClr val="dk1"/>
                          </a:solidFill>
                        </a:rPr>
                        <a:t>sang phải (D)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6594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Kích thước nhỏ (Super power unit wall): nhảy lên (W)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Kích thước lớn (Sphere wall): sang trái (A), sang phải (D)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6594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Nhảy lên (W)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521" name="Google Shape;521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3749" y="2382912"/>
            <a:ext cx="518412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2" name="Google Shape;522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77688" y="3783650"/>
            <a:ext cx="1530534" cy="50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3" name="Google Shape;523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83751" y="3117487"/>
            <a:ext cx="518400" cy="504294"/>
          </a:xfrm>
          <a:prstGeom prst="rect">
            <a:avLst/>
          </a:prstGeom>
          <a:noFill/>
          <a:ln>
            <a:noFill/>
          </a:ln>
        </p:spPr>
      </p:pic>
      <p:sp>
        <p:nvSpPr>
          <p:cNvPr id="524" name="Google Shape;524;p5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b="1" lang="en" sz="2800">
                <a:latin typeface="Raleway"/>
                <a:ea typeface="Raleway"/>
                <a:cs typeface="Raleway"/>
                <a:sym typeface="Raleway"/>
              </a:rPr>
              <a:t>3.4. Tương tác giữa robot và vật cản</a:t>
            </a:r>
            <a:endParaRPr b="1" sz="28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525" name="Google Shape;525;p5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28749" y="1585900"/>
            <a:ext cx="628414" cy="672900"/>
          </a:xfrm>
          <a:prstGeom prst="rect">
            <a:avLst/>
          </a:prstGeom>
          <a:noFill/>
          <a:ln>
            <a:noFill/>
          </a:ln>
        </p:spPr>
      </p:pic>
      <p:sp>
        <p:nvSpPr>
          <p:cNvPr id="526" name="Google Shape;526;p5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5"/>
          <p:cNvSpPr txBox="1"/>
          <p:nvPr>
            <p:ph idx="4294967295" type="ctrTitle"/>
          </p:nvPr>
        </p:nvSpPr>
        <p:spPr>
          <a:xfrm>
            <a:off x="692100" y="1869000"/>
            <a:ext cx="7759800" cy="140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685800" lvl="0" marL="457200" rtl="0" algn="ctr">
              <a:spcBef>
                <a:spcPts val="0"/>
              </a:spcBef>
              <a:spcAft>
                <a:spcPts val="0"/>
              </a:spcAft>
              <a:buSzPts val="7200"/>
              <a:buFont typeface="Kanit"/>
              <a:buAutoNum type="arabicPeriod"/>
            </a:pPr>
            <a:r>
              <a:rPr lang="en" sz="5700">
                <a:latin typeface="Kanit"/>
                <a:ea typeface="Kanit"/>
                <a:cs typeface="Kanit"/>
                <a:sym typeface="Kanit"/>
              </a:rPr>
              <a:t>GIỚI THIỆU ĐỒ ÁN</a:t>
            </a:r>
            <a:endParaRPr sz="7200">
              <a:latin typeface="Kanit"/>
              <a:ea typeface="Kanit"/>
              <a:cs typeface="Kanit"/>
              <a:sym typeface="Kanit"/>
            </a:endParaRPr>
          </a:p>
        </p:txBody>
      </p:sp>
      <p:sp>
        <p:nvSpPr>
          <p:cNvPr id="235" name="Google Shape;235;p2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52"/>
          <p:cNvSpPr txBox="1"/>
          <p:nvPr>
            <p:ph idx="1" type="body"/>
          </p:nvPr>
        </p:nvSpPr>
        <p:spPr>
          <a:xfrm>
            <a:off x="720000" y="1017725"/>
            <a:ext cx="7704000" cy="97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2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532" name="Google Shape;532;p52"/>
          <p:cNvSpPr txBox="1"/>
          <p:nvPr/>
        </p:nvSpPr>
        <p:spPr>
          <a:xfrm>
            <a:off x="622450" y="1256300"/>
            <a:ext cx="3549600" cy="3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Kanit Light"/>
              <a:buChar char="-"/>
            </a:pPr>
            <a:r>
              <a:rPr lang="en" sz="2000">
                <a:solidFill>
                  <a:schemeClr val="dk1"/>
                </a:solidFill>
                <a:latin typeface="Kanit Light"/>
                <a:ea typeface="Kanit Light"/>
                <a:cs typeface="Kanit Light"/>
                <a:sym typeface="Kanit Light"/>
              </a:rPr>
              <a:t>Vật</a:t>
            </a:r>
            <a:r>
              <a:rPr lang="en" sz="2000">
                <a:solidFill>
                  <a:schemeClr val="dk1"/>
                </a:solidFill>
                <a:latin typeface="Kanit Light"/>
                <a:ea typeface="Kanit Light"/>
                <a:cs typeface="Kanit Light"/>
                <a:sym typeface="Kanit Light"/>
              </a:rPr>
              <a:t> phẩm:</a:t>
            </a:r>
            <a:endParaRPr sz="2000">
              <a:solidFill>
                <a:schemeClr val="dk1"/>
              </a:solidFill>
              <a:latin typeface="Kanit Light"/>
              <a:ea typeface="Kanit Light"/>
              <a:cs typeface="Kanit Light"/>
              <a:sym typeface="Kanit Ligh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Kanit Light"/>
              <a:ea typeface="Kanit Light"/>
              <a:cs typeface="Kanit Light"/>
              <a:sym typeface="Kanit Light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Kanit Light"/>
              <a:buChar char="-"/>
            </a:pPr>
            <a:r>
              <a:rPr lang="en" sz="2000">
                <a:solidFill>
                  <a:schemeClr val="dk1"/>
                </a:solidFill>
                <a:latin typeface="Kanit Light"/>
                <a:ea typeface="Kanit Light"/>
                <a:cs typeface="Kanit Light"/>
                <a:sym typeface="Kanit Light"/>
              </a:rPr>
              <a:t>Chế độ</a:t>
            </a:r>
            <a:r>
              <a:rPr lang="en" sz="2000">
                <a:solidFill>
                  <a:srgbClr val="42FFB7"/>
                </a:solidFill>
                <a:latin typeface="Kanit Light"/>
                <a:ea typeface="Kanit Light"/>
                <a:cs typeface="Kanit Light"/>
                <a:sym typeface="Kanit Light"/>
              </a:rPr>
              <a:t> ‘Teapot’</a:t>
            </a:r>
            <a:r>
              <a:rPr lang="en" sz="2000">
                <a:solidFill>
                  <a:schemeClr val="dk1"/>
                </a:solidFill>
                <a:latin typeface="Kanit Light"/>
                <a:ea typeface="Kanit Light"/>
                <a:cs typeface="Kanit Light"/>
                <a:sym typeface="Kanit Light"/>
              </a:rPr>
              <a:t>:</a:t>
            </a:r>
            <a:endParaRPr sz="2000">
              <a:solidFill>
                <a:schemeClr val="dk1"/>
              </a:solidFill>
              <a:latin typeface="Kanit Light"/>
              <a:ea typeface="Kanit Light"/>
              <a:cs typeface="Kanit Light"/>
              <a:sym typeface="Kanit Light"/>
            </a:endParaRPr>
          </a:p>
          <a:p>
            <a:pPr indent="-3556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Kanit Light"/>
              <a:buChar char="+"/>
            </a:pPr>
            <a:r>
              <a:rPr lang="en" sz="2000">
                <a:solidFill>
                  <a:schemeClr val="dk1"/>
                </a:solidFill>
                <a:latin typeface="Kanit Light"/>
                <a:ea typeface="Kanit Light"/>
                <a:cs typeface="Kanit Light"/>
                <a:sym typeface="Kanit Light"/>
              </a:rPr>
              <a:t>Vật cản → Wireframe</a:t>
            </a:r>
            <a:endParaRPr sz="2000">
              <a:solidFill>
                <a:schemeClr val="dk1"/>
              </a:solidFill>
              <a:latin typeface="Kanit Light"/>
              <a:ea typeface="Kanit Light"/>
              <a:cs typeface="Kanit Light"/>
              <a:sym typeface="Kanit Light"/>
            </a:endParaRPr>
          </a:p>
          <a:p>
            <a:pPr indent="-3556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Kanit Light"/>
              <a:buChar char="+"/>
            </a:pPr>
            <a:r>
              <a:rPr lang="en" sz="2000">
                <a:solidFill>
                  <a:srgbClr val="FFFF00"/>
                </a:solidFill>
                <a:latin typeface="Kanit Light"/>
                <a:ea typeface="Kanit Light"/>
                <a:cs typeface="Kanit Light"/>
                <a:sym typeface="Kanit Light"/>
              </a:rPr>
              <a:t>x2</a:t>
            </a:r>
            <a:r>
              <a:rPr lang="en" sz="2000">
                <a:solidFill>
                  <a:schemeClr val="dk1"/>
                </a:solidFill>
                <a:latin typeface="Kanit Light"/>
                <a:ea typeface="Kanit Light"/>
                <a:cs typeface="Kanit Light"/>
                <a:sym typeface="Kanit Light"/>
              </a:rPr>
              <a:t> </a:t>
            </a:r>
            <a:r>
              <a:rPr lang="en" sz="2000">
                <a:solidFill>
                  <a:schemeClr val="dk1"/>
                </a:solidFill>
                <a:latin typeface="Kanit Light"/>
                <a:ea typeface="Kanit Light"/>
                <a:cs typeface="Kanit Light"/>
                <a:sym typeface="Kanit Light"/>
              </a:rPr>
              <a:t>nhẫn vàng</a:t>
            </a:r>
            <a:endParaRPr sz="2000">
              <a:solidFill>
                <a:schemeClr val="dk1"/>
              </a:solidFill>
              <a:latin typeface="Kanit Light"/>
              <a:ea typeface="Kanit Light"/>
              <a:cs typeface="Kanit Light"/>
              <a:sym typeface="Kanit Light"/>
            </a:endParaRPr>
          </a:p>
          <a:p>
            <a:pPr indent="-3556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Kanit Light"/>
              <a:buChar char="+"/>
            </a:pPr>
            <a:r>
              <a:rPr lang="en" sz="2000">
                <a:solidFill>
                  <a:schemeClr val="dk1"/>
                </a:solidFill>
                <a:latin typeface="Kanit Light"/>
                <a:ea typeface="Kanit Light"/>
                <a:cs typeface="Kanit Light"/>
                <a:sym typeface="Kanit Light"/>
              </a:rPr>
              <a:t>Mở rộng tầm nhìn</a:t>
            </a:r>
            <a:endParaRPr sz="2000">
              <a:solidFill>
                <a:schemeClr val="dk1"/>
              </a:solidFill>
              <a:latin typeface="Kanit Light"/>
              <a:ea typeface="Kanit Light"/>
              <a:cs typeface="Kanit Light"/>
              <a:sym typeface="Kanit Light"/>
            </a:endParaRPr>
          </a:p>
          <a:p>
            <a:pPr indent="45720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Kanit Light"/>
                <a:ea typeface="Kanit Light"/>
                <a:cs typeface="Kanit Light"/>
                <a:sym typeface="Kanit Light"/>
              </a:rPr>
              <a:t>→ Thấy </a:t>
            </a:r>
            <a:r>
              <a:rPr lang="en" sz="2000">
                <a:solidFill>
                  <a:schemeClr val="dk2"/>
                </a:solidFill>
                <a:latin typeface="Kanit Light"/>
                <a:ea typeface="Kanit Light"/>
                <a:cs typeface="Kanit Light"/>
                <a:sym typeface="Kanit Light"/>
              </a:rPr>
              <a:t>rồng</a:t>
            </a:r>
            <a:endParaRPr sz="2000">
              <a:solidFill>
                <a:schemeClr val="dk2"/>
              </a:solidFill>
              <a:latin typeface="Kanit Light"/>
              <a:ea typeface="Kanit Light"/>
              <a:cs typeface="Kanit Light"/>
              <a:sym typeface="Kani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2"/>
              </a:solidFill>
              <a:latin typeface="Kanit Light"/>
              <a:ea typeface="Kanit Light"/>
              <a:cs typeface="Kanit Light"/>
              <a:sym typeface="Kanit Light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Kanit Light"/>
              <a:buChar char="-"/>
            </a:pPr>
            <a:r>
              <a:rPr lang="en" sz="2000">
                <a:solidFill>
                  <a:schemeClr val="dk1"/>
                </a:solidFill>
                <a:latin typeface="Kanit Light"/>
                <a:ea typeface="Kanit Light"/>
                <a:cs typeface="Kanit Light"/>
                <a:sym typeface="Kanit Light"/>
              </a:rPr>
              <a:t>Tác dụng trong</a:t>
            </a:r>
            <a:r>
              <a:rPr lang="en" sz="2000">
                <a:solidFill>
                  <a:schemeClr val="dk1"/>
                </a:solidFill>
                <a:latin typeface="Kanit Light"/>
                <a:ea typeface="Kanit Light"/>
                <a:cs typeface="Kanit Light"/>
                <a:sym typeface="Kanit Light"/>
              </a:rPr>
              <a:t> </a:t>
            </a:r>
            <a:r>
              <a:rPr lang="en" sz="2000">
                <a:solidFill>
                  <a:schemeClr val="lt2"/>
                </a:solidFill>
                <a:latin typeface="Kanit Light"/>
                <a:ea typeface="Kanit Light"/>
                <a:cs typeface="Kanit Light"/>
                <a:sym typeface="Kanit Light"/>
              </a:rPr>
              <a:t>3 wall</a:t>
            </a:r>
            <a:r>
              <a:rPr lang="en" sz="2000">
                <a:solidFill>
                  <a:schemeClr val="dk1"/>
                </a:solidFill>
                <a:latin typeface="Kanit Light"/>
                <a:ea typeface="Kanit Light"/>
                <a:cs typeface="Kanit Light"/>
                <a:sym typeface="Kanit Light"/>
              </a:rPr>
              <a:t>.</a:t>
            </a:r>
            <a:endParaRPr sz="2000">
              <a:solidFill>
                <a:schemeClr val="dk1"/>
              </a:solidFill>
              <a:latin typeface="Kanit Light"/>
              <a:ea typeface="Kanit Light"/>
              <a:cs typeface="Kanit Light"/>
              <a:sym typeface="Kanit Light"/>
            </a:endParaRPr>
          </a:p>
        </p:txBody>
      </p:sp>
      <p:pic>
        <p:nvPicPr>
          <p:cNvPr id="533" name="Google Shape;533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5900" y="1081650"/>
            <a:ext cx="873343" cy="843825"/>
          </a:xfrm>
          <a:prstGeom prst="rect">
            <a:avLst/>
          </a:prstGeom>
          <a:noFill/>
          <a:ln>
            <a:noFill/>
          </a:ln>
        </p:spPr>
      </p:pic>
      <p:sp>
        <p:nvSpPr>
          <p:cNvPr id="534" name="Google Shape;534;p52"/>
          <p:cNvSpPr txBox="1"/>
          <p:nvPr>
            <p:ph type="title"/>
          </p:nvPr>
        </p:nvSpPr>
        <p:spPr>
          <a:xfrm>
            <a:off x="720000" y="445025"/>
            <a:ext cx="8140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latin typeface="Raleway"/>
                <a:ea typeface="Raleway"/>
                <a:cs typeface="Raleway"/>
                <a:sym typeface="Raleway"/>
              </a:rPr>
              <a:t>3.5. </a:t>
            </a:r>
            <a:r>
              <a:rPr b="1" lang="en" sz="2800">
                <a:latin typeface="Raleway"/>
                <a:ea typeface="Raleway"/>
                <a:cs typeface="Raleway"/>
                <a:sym typeface="Raleway"/>
              </a:rPr>
              <a:t>Tương tác giữa </a:t>
            </a:r>
            <a:r>
              <a:rPr b="1" lang="en" sz="2800">
                <a:latin typeface="Raleway"/>
                <a:ea typeface="Raleway"/>
                <a:cs typeface="Raleway"/>
                <a:sym typeface="Raleway"/>
              </a:rPr>
              <a:t>robot </a:t>
            </a:r>
            <a:r>
              <a:rPr b="1" lang="en" sz="2800">
                <a:latin typeface="Raleway"/>
                <a:ea typeface="Raleway"/>
                <a:cs typeface="Raleway"/>
                <a:sym typeface="Raleway"/>
              </a:rPr>
              <a:t>và vật phẩm </a:t>
            </a:r>
            <a:r>
              <a:rPr b="1" lang="en" sz="2800">
                <a:latin typeface="Raleway"/>
                <a:ea typeface="Raleway"/>
                <a:cs typeface="Raleway"/>
                <a:sym typeface="Raleway"/>
              </a:rPr>
              <a:t>đặc biệt</a:t>
            </a:r>
            <a:endParaRPr b="1" sz="28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535" name="Google Shape;535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85751" y="1706098"/>
            <a:ext cx="1069881" cy="1056525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lgDash"/>
            <a:round/>
            <a:headEnd len="sm" w="sm" type="none"/>
            <a:tailEnd len="sm" w="sm" type="none"/>
          </a:ln>
        </p:spPr>
      </p:pic>
      <p:pic>
        <p:nvPicPr>
          <p:cNvPr id="536" name="Google Shape;536;p52"/>
          <p:cNvPicPr preferRelativeResize="0"/>
          <p:nvPr/>
        </p:nvPicPr>
        <p:blipFill rotWithShape="1">
          <a:blip r:embed="rId5">
            <a:alphaModFix/>
          </a:blip>
          <a:srcRect b="0" l="27688" r="0" t="0"/>
          <a:stretch/>
        </p:blipFill>
        <p:spPr>
          <a:xfrm>
            <a:off x="5906774" y="1706097"/>
            <a:ext cx="1037000" cy="1056525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lgDash"/>
            <a:round/>
            <a:headEnd len="sm" w="sm" type="none"/>
            <a:tailEnd len="sm" w="sm" type="none"/>
          </a:ln>
        </p:spPr>
      </p:pic>
      <p:pic>
        <p:nvPicPr>
          <p:cNvPr id="537" name="Google Shape;537;p52"/>
          <p:cNvPicPr preferRelativeResize="0"/>
          <p:nvPr/>
        </p:nvPicPr>
        <p:blipFill rotWithShape="1">
          <a:blip r:embed="rId6">
            <a:alphaModFix/>
          </a:blip>
          <a:srcRect b="9209" l="0" r="9624" t="12744"/>
          <a:stretch/>
        </p:blipFill>
        <p:spPr>
          <a:xfrm>
            <a:off x="4770238" y="3154700"/>
            <a:ext cx="3310025" cy="843825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lgDash"/>
            <a:round/>
            <a:headEnd len="sm" w="sm" type="none"/>
            <a:tailEnd len="sm" w="sm" type="none"/>
          </a:ln>
        </p:spPr>
      </p:pic>
      <p:pic>
        <p:nvPicPr>
          <p:cNvPr id="538" name="Google Shape;538;p52"/>
          <p:cNvPicPr preferRelativeResize="0"/>
          <p:nvPr/>
        </p:nvPicPr>
        <p:blipFill rotWithShape="1">
          <a:blip r:embed="rId5">
            <a:alphaModFix/>
          </a:blip>
          <a:srcRect b="50654" l="1876" r="72525" t="11925"/>
          <a:stretch/>
        </p:blipFill>
        <p:spPr>
          <a:xfrm>
            <a:off x="7341975" y="1706099"/>
            <a:ext cx="981098" cy="1056525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lgDash"/>
            <a:round/>
            <a:headEnd len="sm" w="sm" type="none"/>
            <a:tailEnd len="sm" w="sm" type="none"/>
          </a:ln>
        </p:spPr>
      </p:pic>
      <p:sp>
        <p:nvSpPr>
          <p:cNvPr id="539" name="Google Shape;539;p5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53"/>
          <p:cNvSpPr txBox="1"/>
          <p:nvPr>
            <p:ph type="title"/>
          </p:nvPr>
        </p:nvSpPr>
        <p:spPr>
          <a:xfrm>
            <a:off x="720000" y="445025"/>
            <a:ext cx="8214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b="1" lang="en" sz="2800">
                <a:latin typeface="Raleway"/>
                <a:ea typeface="Raleway"/>
                <a:cs typeface="Raleway"/>
                <a:sym typeface="Raleway"/>
              </a:rPr>
              <a:t>3.5. Tương tác giữa robot và vật phẩm đặc biệt</a:t>
            </a:r>
            <a:endParaRPr b="1" sz="28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45" name="Google Shape;545;p53"/>
          <p:cNvSpPr txBox="1"/>
          <p:nvPr>
            <p:ph idx="1" type="body"/>
          </p:nvPr>
        </p:nvSpPr>
        <p:spPr>
          <a:xfrm>
            <a:off x="720000" y="1017725"/>
            <a:ext cx="7704000" cy="97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2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546" name="Google Shape;546;p53"/>
          <p:cNvSpPr txBox="1"/>
          <p:nvPr/>
        </p:nvSpPr>
        <p:spPr>
          <a:xfrm>
            <a:off x="715100" y="1261250"/>
            <a:ext cx="3492000" cy="31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Kanit Light"/>
              <a:buChar char="-"/>
            </a:pPr>
            <a:r>
              <a:rPr lang="en" sz="2000">
                <a:solidFill>
                  <a:schemeClr val="dk1"/>
                </a:solidFill>
                <a:latin typeface="Kanit Light"/>
                <a:ea typeface="Kanit Light"/>
                <a:cs typeface="Kanit Light"/>
                <a:sym typeface="Kanit Light"/>
              </a:rPr>
              <a:t>Vật phẩm:</a:t>
            </a:r>
            <a:endParaRPr sz="2000">
              <a:solidFill>
                <a:schemeClr val="dk1"/>
              </a:solidFill>
              <a:latin typeface="Kanit Light"/>
              <a:ea typeface="Kanit Light"/>
              <a:cs typeface="Kanit Light"/>
              <a:sym typeface="Kanit Ligh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Kanit Light"/>
              <a:ea typeface="Kanit Light"/>
              <a:cs typeface="Kanit Light"/>
              <a:sym typeface="Kanit Light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Kanit Light"/>
              <a:buChar char="-"/>
            </a:pPr>
            <a:r>
              <a:rPr lang="en" sz="2000">
                <a:solidFill>
                  <a:schemeClr val="dk1"/>
                </a:solidFill>
                <a:latin typeface="Kanit Light"/>
                <a:ea typeface="Kanit Light"/>
                <a:cs typeface="Kanit Light"/>
                <a:sym typeface="Kanit Light"/>
              </a:rPr>
              <a:t>Chế độ </a:t>
            </a:r>
            <a:r>
              <a:rPr lang="en" sz="2000">
                <a:solidFill>
                  <a:srgbClr val="FF9900"/>
                </a:solidFill>
                <a:latin typeface="Kanit Light"/>
                <a:ea typeface="Kanit Light"/>
                <a:cs typeface="Kanit Light"/>
                <a:sym typeface="Kanit Light"/>
              </a:rPr>
              <a:t>‘Super power’:</a:t>
            </a:r>
            <a:endParaRPr sz="2000">
              <a:solidFill>
                <a:srgbClr val="FF9900"/>
              </a:solidFill>
              <a:latin typeface="Kanit Light"/>
              <a:ea typeface="Kanit Light"/>
              <a:cs typeface="Kanit Light"/>
              <a:sym typeface="Kanit Light"/>
            </a:endParaRPr>
          </a:p>
          <a:p>
            <a:pPr indent="-3556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Kanit Light"/>
              <a:buChar char="+"/>
            </a:pPr>
            <a:r>
              <a:rPr lang="en" sz="2000">
                <a:solidFill>
                  <a:schemeClr val="dk1"/>
                </a:solidFill>
                <a:latin typeface="Kanit Light"/>
                <a:ea typeface="Kanit Light"/>
                <a:cs typeface="Kanit Light"/>
                <a:sym typeface="Kanit Light"/>
              </a:rPr>
              <a:t>Vật cản → Point</a:t>
            </a:r>
            <a:endParaRPr sz="2000">
              <a:solidFill>
                <a:schemeClr val="dk1"/>
              </a:solidFill>
              <a:latin typeface="Kanit Light"/>
              <a:ea typeface="Kanit Light"/>
              <a:cs typeface="Kanit Light"/>
              <a:sym typeface="Kanit Light"/>
            </a:endParaRPr>
          </a:p>
          <a:p>
            <a:pPr indent="-3556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Kanit Light"/>
              <a:buChar char="+"/>
            </a:pPr>
            <a:r>
              <a:rPr lang="en" sz="2000">
                <a:solidFill>
                  <a:srgbClr val="FFFF00"/>
                </a:solidFill>
                <a:latin typeface="Kanit Light"/>
                <a:ea typeface="Kanit Light"/>
                <a:cs typeface="Kanit Light"/>
                <a:sym typeface="Kanit Light"/>
              </a:rPr>
              <a:t>x3</a:t>
            </a:r>
            <a:r>
              <a:rPr lang="en" sz="2000">
                <a:solidFill>
                  <a:schemeClr val="dk1"/>
                </a:solidFill>
                <a:latin typeface="Kanit Light"/>
                <a:ea typeface="Kanit Light"/>
                <a:cs typeface="Kanit Light"/>
                <a:sym typeface="Kanit Light"/>
              </a:rPr>
              <a:t> nhẫn vàng</a:t>
            </a:r>
            <a:endParaRPr sz="2000">
              <a:solidFill>
                <a:schemeClr val="dk1"/>
              </a:solidFill>
              <a:latin typeface="Kanit Light"/>
              <a:ea typeface="Kanit Light"/>
              <a:cs typeface="Kanit Light"/>
              <a:sym typeface="Kanit Light"/>
            </a:endParaRPr>
          </a:p>
          <a:p>
            <a:pPr indent="-3556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Kanit Light"/>
              <a:buChar char="+"/>
            </a:pPr>
            <a:r>
              <a:rPr lang="en" sz="2000">
                <a:solidFill>
                  <a:schemeClr val="dk1"/>
                </a:solidFill>
                <a:latin typeface="Kanit Light"/>
                <a:ea typeface="Kanit Light"/>
                <a:cs typeface="Kanit Light"/>
                <a:sym typeface="Kanit Light"/>
              </a:rPr>
              <a:t>Mở rộng tầm nhìn</a:t>
            </a:r>
            <a:endParaRPr sz="2000">
              <a:solidFill>
                <a:schemeClr val="dk1"/>
              </a:solidFill>
              <a:latin typeface="Kanit Light"/>
              <a:ea typeface="Kanit Light"/>
              <a:cs typeface="Kanit Light"/>
              <a:sym typeface="Kanit Light"/>
            </a:endParaRPr>
          </a:p>
          <a:p>
            <a:pPr indent="45720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Kanit Light"/>
                <a:ea typeface="Kanit Light"/>
                <a:cs typeface="Kanit Light"/>
                <a:sym typeface="Kanit Light"/>
              </a:rPr>
              <a:t>→ Thấy </a:t>
            </a:r>
            <a:r>
              <a:rPr lang="en" sz="2000">
                <a:solidFill>
                  <a:schemeClr val="dk2"/>
                </a:solidFill>
                <a:latin typeface="Kanit Light"/>
                <a:ea typeface="Kanit Light"/>
                <a:cs typeface="Kanit Light"/>
                <a:sym typeface="Kanit Light"/>
              </a:rPr>
              <a:t>rồng</a:t>
            </a:r>
            <a:endParaRPr sz="2000">
              <a:solidFill>
                <a:schemeClr val="dk2"/>
              </a:solidFill>
              <a:latin typeface="Kanit Light"/>
              <a:ea typeface="Kanit Light"/>
              <a:cs typeface="Kanit Light"/>
              <a:sym typeface="Kanit Light"/>
            </a:endParaRPr>
          </a:p>
          <a:p>
            <a:pPr indent="-3556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Kanit Light"/>
              <a:buChar char="+"/>
            </a:pPr>
            <a:r>
              <a:rPr lang="en" sz="2000">
                <a:solidFill>
                  <a:schemeClr val="dk1"/>
                </a:solidFill>
                <a:latin typeface="Kanit Light"/>
                <a:ea typeface="Kanit Light"/>
                <a:cs typeface="Kanit Light"/>
                <a:sym typeface="Kanit Light"/>
              </a:rPr>
              <a:t>Bất tử</a:t>
            </a:r>
            <a:endParaRPr sz="2000">
              <a:solidFill>
                <a:schemeClr val="dk1"/>
              </a:solidFill>
              <a:latin typeface="Kanit Light"/>
              <a:ea typeface="Kanit Light"/>
              <a:cs typeface="Kanit Light"/>
              <a:sym typeface="Kani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2"/>
              </a:solidFill>
              <a:latin typeface="Kanit Light"/>
              <a:ea typeface="Kanit Light"/>
              <a:cs typeface="Kanit Light"/>
              <a:sym typeface="Kanit Light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Kanit Light"/>
              <a:buChar char="-"/>
            </a:pPr>
            <a:r>
              <a:rPr lang="en" sz="2000">
                <a:solidFill>
                  <a:schemeClr val="dk1"/>
                </a:solidFill>
                <a:latin typeface="Kanit Light"/>
                <a:ea typeface="Kanit Light"/>
                <a:cs typeface="Kanit Light"/>
                <a:sym typeface="Kanit Light"/>
              </a:rPr>
              <a:t>Tác dụng trong</a:t>
            </a:r>
            <a:r>
              <a:rPr lang="en" sz="2000">
                <a:solidFill>
                  <a:schemeClr val="lt2"/>
                </a:solidFill>
                <a:latin typeface="Kanit Light"/>
                <a:ea typeface="Kanit Light"/>
                <a:cs typeface="Kanit Light"/>
                <a:sym typeface="Kanit Light"/>
              </a:rPr>
              <a:t> 5 wall</a:t>
            </a:r>
            <a:r>
              <a:rPr lang="en" sz="2000">
                <a:solidFill>
                  <a:schemeClr val="dk1"/>
                </a:solidFill>
                <a:latin typeface="Kanit Light"/>
                <a:ea typeface="Kanit Light"/>
                <a:cs typeface="Kanit Light"/>
                <a:sym typeface="Kanit Light"/>
              </a:rPr>
              <a:t>.</a:t>
            </a:r>
            <a:endParaRPr sz="2000">
              <a:solidFill>
                <a:schemeClr val="dk1"/>
              </a:solidFill>
              <a:latin typeface="Kanit Light"/>
              <a:ea typeface="Kanit Light"/>
              <a:cs typeface="Kanit Light"/>
              <a:sym typeface="Kanit Light"/>
            </a:endParaRPr>
          </a:p>
        </p:txBody>
      </p:sp>
      <p:pic>
        <p:nvPicPr>
          <p:cNvPr id="547" name="Google Shape;547;p53"/>
          <p:cNvPicPr preferRelativeResize="0"/>
          <p:nvPr/>
        </p:nvPicPr>
        <p:blipFill rotWithShape="1">
          <a:blip r:embed="rId3">
            <a:alphaModFix/>
          </a:blip>
          <a:srcRect b="22720" l="11957" r="-8" t="0"/>
          <a:stretch/>
        </p:blipFill>
        <p:spPr>
          <a:xfrm>
            <a:off x="2637375" y="1168850"/>
            <a:ext cx="686500" cy="669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8" name="Google Shape;548;p53"/>
          <p:cNvPicPr preferRelativeResize="0"/>
          <p:nvPr/>
        </p:nvPicPr>
        <p:blipFill rotWithShape="1">
          <a:blip r:embed="rId4">
            <a:alphaModFix/>
          </a:blip>
          <a:srcRect b="55783" l="32997" r="38410" t="4259"/>
          <a:stretch/>
        </p:blipFill>
        <p:spPr>
          <a:xfrm>
            <a:off x="7425876" y="1611775"/>
            <a:ext cx="1003029" cy="926825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lgDash"/>
            <a:round/>
            <a:headEnd len="sm" w="sm" type="none"/>
            <a:tailEnd len="sm" w="sm" type="none"/>
          </a:ln>
        </p:spPr>
      </p:pic>
      <p:pic>
        <p:nvPicPr>
          <p:cNvPr id="549" name="Google Shape;549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12925" y="1589350"/>
            <a:ext cx="1056407" cy="9717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lgDash"/>
            <a:round/>
            <a:headEnd len="sm" w="sm" type="none"/>
            <a:tailEnd len="sm" w="sm" type="none"/>
          </a:ln>
        </p:spPr>
      </p:pic>
      <p:pic>
        <p:nvPicPr>
          <p:cNvPr id="550" name="Google Shape;550;p53"/>
          <p:cNvPicPr preferRelativeResize="0"/>
          <p:nvPr/>
        </p:nvPicPr>
        <p:blipFill rotWithShape="1">
          <a:blip r:embed="rId4">
            <a:alphaModFix/>
          </a:blip>
          <a:srcRect b="4192" l="64536" r="4338" t="46546"/>
          <a:stretch/>
        </p:blipFill>
        <p:spPr>
          <a:xfrm>
            <a:off x="6148125" y="1589350"/>
            <a:ext cx="928501" cy="9717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lgDash"/>
            <a:round/>
            <a:headEnd len="sm" w="sm" type="none"/>
            <a:tailEnd len="sm" w="sm" type="none"/>
          </a:ln>
        </p:spPr>
      </p:pic>
      <p:pic>
        <p:nvPicPr>
          <p:cNvPr id="551" name="Google Shape;551;p53"/>
          <p:cNvPicPr preferRelativeResize="0"/>
          <p:nvPr/>
        </p:nvPicPr>
        <p:blipFill rotWithShape="1">
          <a:blip r:embed="rId6">
            <a:alphaModFix/>
          </a:blip>
          <a:srcRect b="10065" l="3246" r="2387" t="10801"/>
          <a:stretch/>
        </p:blipFill>
        <p:spPr>
          <a:xfrm>
            <a:off x="4957363" y="3002650"/>
            <a:ext cx="3310025" cy="926821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lgDash"/>
            <a:round/>
            <a:headEnd len="sm" w="sm" type="none"/>
            <a:tailEnd len="sm" w="sm" type="none"/>
          </a:ln>
        </p:spPr>
      </p:pic>
      <p:sp>
        <p:nvSpPr>
          <p:cNvPr id="552" name="Google Shape;552;p5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5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latin typeface="Raleway"/>
                <a:ea typeface="Raleway"/>
                <a:cs typeface="Raleway"/>
                <a:sym typeface="Raleway"/>
              </a:rPr>
              <a:t>3.6. Màn hình kết thúc và chơi lại</a:t>
            </a:r>
            <a:endParaRPr b="1" sz="28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58" name="Google Shape;558;p54"/>
          <p:cNvSpPr txBox="1"/>
          <p:nvPr>
            <p:ph idx="1" type="body"/>
          </p:nvPr>
        </p:nvSpPr>
        <p:spPr>
          <a:xfrm>
            <a:off x="720000" y="1017725"/>
            <a:ext cx="7704000" cy="97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2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559" name="Google Shape;559;p54"/>
          <p:cNvSpPr txBox="1"/>
          <p:nvPr/>
        </p:nvSpPr>
        <p:spPr>
          <a:xfrm>
            <a:off x="908200" y="1256350"/>
            <a:ext cx="7455600" cy="3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Kanit Light"/>
              <a:ea typeface="Kanit Light"/>
              <a:cs typeface="Kanit Light"/>
              <a:sym typeface="Kanit Light"/>
            </a:endParaRPr>
          </a:p>
        </p:txBody>
      </p:sp>
      <p:pic>
        <p:nvPicPr>
          <p:cNvPr id="560" name="Google Shape;560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2250" y="1147901"/>
            <a:ext cx="4578874" cy="3460651"/>
          </a:xfrm>
          <a:prstGeom prst="rect">
            <a:avLst/>
          </a:prstGeom>
          <a:noFill/>
          <a:ln>
            <a:noFill/>
          </a:ln>
        </p:spPr>
      </p:pic>
      <p:sp>
        <p:nvSpPr>
          <p:cNvPr id="561" name="Google Shape;561;p5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5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latin typeface="Raleway"/>
                <a:ea typeface="Raleway"/>
                <a:cs typeface="Raleway"/>
                <a:sym typeface="Raleway"/>
              </a:rPr>
              <a:t>3.7. Responsive</a:t>
            </a:r>
            <a:endParaRPr b="1" sz="28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67" name="Google Shape;567;p55"/>
          <p:cNvSpPr txBox="1"/>
          <p:nvPr>
            <p:ph idx="1" type="body"/>
          </p:nvPr>
        </p:nvSpPr>
        <p:spPr>
          <a:xfrm>
            <a:off x="720000" y="1017725"/>
            <a:ext cx="7704000" cy="97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2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568" name="Google Shape;568;p55"/>
          <p:cNvSpPr txBox="1"/>
          <p:nvPr/>
        </p:nvSpPr>
        <p:spPr>
          <a:xfrm>
            <a:off x="908200" y="1256350"/>
            <a:ext cx="7455600" cy="3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Kanit Light"/>
              <a:ea typeface="Kanit Light"/>
              <a:cs typeface="Kanit Light"/>
              <a:sym typeface="Kanit Light"/>
            </a:endParaRPr>
          </a:p>
        </p:txBody>
      </p:sp>
      <p:pic>
        <p:nvPicPr>
          <p:cNvPr id="569" name="Google Shape;569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9625" y="1017725"/>
            <a:ext cx="6184750" cy="3477525"/>
          </a:xfrm>
          <a:prstGeom prst="rect">
            <a:avLst/>
          </a:prstGeom>
          <a:noFill/>
          <a:ln>
            <a:noFill/>
          </a:ln>
        </p:spPr>
      </p:pic>
      <p:sp>
        <p:nvSpPr>
          <p:cNvPr id="570" name="Google Shape;570;p5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5" name="Google Shape;575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9625" y="1010275"/>
            <a:ext cx="6184750" cy="3477501"/>
          </a:xfrm>
          <a:prstGeom prst="rect">
            <a:avLst/>
          </a:prstGeom>
          <a:noFill/>
          <a:ln>
            <a:noFill/>
          </a:ln>
        </p:spPr>
      </p:pic>
      <p:sp>
        <p:nvSpPr>
          <p:cNvPr id="576" name="Google Shape;576;p5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latin typeface="Raleway"/>
                <a:ea typeface="Raleway"/>
                <a:cs typeface="Raleway"/>
                <a:sym typeface="Raleway"/>
              </a:rPr>
              <a:t>3.7. Responsive</a:t>
            </a:r>
            <a:endParaRPr b="1" sz="28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t/>
            </a:r>
            <a:endParaRPr b="1" sz="28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77" name="Google Shape;577;p56"/>
          <p:cNvSpPr txBox="1"/>
          <p:nvPr>
            <p:ph idx="1" type="body"/>
          </p:nvPr>
        </p:nvSpPr>
        <p:spPr>
          <a:xfrm>
            <a:off x="720000" y="1017725"/>
            <a:ext cx="7704000" cy="97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2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578" name="Google Shape;578;p56"/>
          <p:cNvSpPr txBox="1"/>
          <p:nvPr/>
        </p:nvSpPr>
        <p:spPr>
          <a:xfrm>
            <a:off x="908200" y="1256350"/>
            <a:ext cx="7455600" cy="3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Kanit Light"/>
              <a:ea typeface="Kanit Light"/>
              <a:cs typeface="Kanit Light"/>
              <a:sym typeface="Kanit Light"/>
            </a:endParaRPr>
          </a:p>
        </p:txBody>
      </p:sp>
      <p:sp>
        <p:nvSpPr>
          <p:cNvPr id="579" name="Google Shape;579;p5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57"/>
          <p:cNvSpPr txBox="1"/>
          <p:nvPr>
            <p:ph idx="4294967295" type="ctrTitle"/>
          </p:nvPr>
        </p:nvSpPr>
        <p:spPr>
          <a:xfrm>
            <a:off x="277650" y="1808250"/>
            <a:ext cx="8588700" cy="152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700">
                <a:latin typeface="Raleway"/>
                <a:ea typeface="Raleway"/>
                <a:cs typeface="Raleway"/>
                <a:sym typeface="Raleway"/>
              </a:rPr>
              <a:t>4. Demo gameplay</a:t>
            </a:r>
            <a:endParaRPr sz="72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85" name="Google Shape;585;p5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0" name="Google Shape;590;p58" title="bandicam 2024-05-24 14-23-07-716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9775" y="134775"/>
            <a:ext cx="8839200" cy="4713015"/>
          </a:xfrm>
          <a:prstGeom prst="rect">
            <a:avLst/>
          </a:prstGeom>
          <a:noFill/>
          <a:ln>
            <a:noFill/>
          </a:ln>
        </p:spPr>
      </p:pic>
      <p:sp>
        <p:nvSpPr>
          <p:cNvPr id="591" name="Google Shape;591;p5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59"/>
          <p:cNvSpPr txBox="1"/>
          <p:nvPr>
            <p:ph idx="4294967295" type="ctrTitle"/>
          </p:nvPr>
        </p:nvSpPr>
        <p:spPr>
          <a:xfrm>
            <a:off x="277650" y="1808250"/>
            <a:ext cx="8588700" cy="152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700">
                <a:latin typeface="Kanit"/>
                <a:ea typeface="Kanit"/>
                <a:cs typeface="Kanit"/>
                <a:sym typeface="Kanit"/>
              </a:rPr>
              <a:t>5</a:t>
            </a:r>
            <a:r>
              <a:rPr lang="en" sz="5700">
                <a:latin typeface="Kanit"/>
                <a:ea typeface="Kanit"/>
                <a:cs typeface="Kanit"/>
                <a:sym typeface="Kanit"/>
              </a:rPr>
              <a:t>. </a:t>
            </a:r>
            <a:r>
              <a:rPr lang="en" sz="5700">
                <a:latin typeface="Kanit"/>
                <a:ea typeface="Kanit"/>
                <a:cs typeface="Kanit"/>
                <a:sym typeface="Kanit"/>
              </a:rPr>
              <a:t>Phân công</a:t>
            </a:r>
            <a:endParaRPr sz="7200">
              <a:latin typeface="Kanit"/>
              <a:ea typeface="Kanit"/>
              <a:cs typeface="Kanit"/>
              <a:sym typeface="Kanit"/>
            </a:endParaRPr>
          </a:p>
        </p:txBody>
      </p:sp>
      <p:sp>
        <p:nvSpPr>
          <p:cNvPr id="597" name="Google Shape;597;p5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02" name="Google Shape;602;p60"/>
          <p:cNvGraphicFramePr/>
          <p:nvPr/>
        </p:nvGraphicFramePr>
        <p:xfrm>
          <a:off x="582500" y="3925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{0794EDD7-C29B-4B8A-8894-64229482EE8E}</a:tableStyleId>
              </a:tblPr>
              <a:tblGrid>
                <a:gridCol w="943275"/>
                <a:gridCol w="2921500"/>
                <a:gridCol w="1105925"/>
                <a:gridCol w="1002600"/>
                <a:gridCol w="1014100"/>
                <a:gridCol w="991625"/>
              </a:tblGrid>
              <a:tr h="351475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chemeClr val="dk1"/>
                        </a:solidFill>
                        <a:latin typeface="Kanit"/>
                        <a:ea typeface="Kanit"/>
                        <a:cs typeface="Kanit"/>
                        <a:sym typeface="Kanit"/>
                      </a:endParaRPr>
                    </a:p>
                  </a:txBody>
                  <a:tcPr marT="91425" marB="91425" marR="91425" marL="91425"/>
                </a:tc>
                <a:tc h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Kanit"/>
                          <a:ea typeface="Kanit"/>
                          <a:cs typeface="Kanit"/>
                          <a:sym typeface="Kanit"/>
                        </a:rPr>
                        <a:t>Sang</a:t>
                      </a:r>
                      <a:endParaRPr sz="1200">
                        <a:solidFill>
                          <a:schemeClr val="dk1"/>
                        </a:solidFill>
                        <a:latin typeface="Kanit"/>
                        <a:ea typeface="Kanit"/>
                        <a:cs typeface="Kanit"/>
                        <a:sym typeface="Kani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Kanit"/>
                          <a:ea typeface="Kanit"/>
                          <a:cs typeface="Kanit"/>
                          <a:sym typeface="Kanit"/>
                        </a:rPr>
                        <a:t>Khải </a:t>
                      </a:r>
                      <a:endParaRPr sz="1200">
                        <a:solidFill>
                          <a:schemeClr val="dk1"/>
                        </a:solidFill>
                        <a:latin typeface="Kanit"/>
                        <a:ea typeface="Kanit"/>
                        <a:cs typeface="Kanit"/>
                        <a:sym typeface="Kani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Kanit"/>
                          <a:ea typeface="Kanit"/>
                          <a:cs typeface="Kanit"/>
                          <a:sym typeface="Kanit"/>
                        </a:rPr>
                        <a:t>Đạt</a:t>
                      </a:r>
                      <a:endParaRPr sz="1200">
                        <a:solidFill>
                          <a:schemeClr val="dk1"/>
                        </a:solidFill>
                        <a:latin typeface="Kanit"/>
                        <a:ea typeface="Kanit"/>
                        <a:cs typeface="Kanit"/>
                        <a:sym typeface="Kani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Kanit"/>
                          <a:ea typeface="Kanit"/>
                          <a:cs typeface="Kanit"/>
                          <a:sym typeface="Kanit"/>
                        </a:rPr>
                        <a:t>Đức </a:t>
                      </a:r>
                      <a:endParaRPr sz="1200">
                        <a:solidFill>
                          <a:schemeClr val="dk1"/>
                        </a:solidFill>
                        <a:latin typeface="Kanit"/>
                        <a:ea typeface="Kanit"/>
                        <a:cs typeface="Kanit"/>
                        <a:sym typeface="Kanit"/>
                      </a:endParaRPr>
                    </a:p>
                  </a:txBody>
                  <a:tcPr marT="91425" marB="91425" marR="91425" marL="91425"/>
                </a:tc>
              </a:tr>
              <a:tr h="171625"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Kanit"/>
                          <a:ea typeface="Kanit"/>
                          <a:cs typeface="Kanit"/>
                          <a:sym typeface="Kanit"/>
                        </a:rPr>
                        <a:t>Lên ý tưởng</a:t>
                      </a:r>
                      <a:endParaRPr sz="1200">
                        <a:solidFill>
                          <a:schemeClr val="dk1"/>
                        </a:solidFill>
                        <a:latin typeface="Kanit"/>
                        <a:ea typeface="Kanit"/>
                        <a:cs typeface="Kanit"/>
                        <a:sym typeface="Kanit"/>
                      </a:endParaRPr>
                    </a:p>
                  </a:txBody>
                  <a:tcPr marT="91425" marB="91425" marR="91425" marL="91425"/>
                </a:tc>
                <a:tc h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Kanit"/>
                          <a:ea typeface="Kanit"/>
                          <a:cs typeface="Kanit"/>
                          <a:sym typeface="Kanit"/>
                        </a:rPr>
                        <a:t>✅</a:t>
                      </a:r>
                      <a:endParaRPr sz="1200">
                        <a:solidFill>
                          <a:schemeClr val="dk1"/>
                        </a:solidFill>
                        <a:latin typeface="Kanit"/>
                        <a:ea typeface="Kanit"/>
                        <a:cs typeface="Kanit"/>
                        <a:sym typeface="Kani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Kanit"/>
                          <a:ea typeface="Kanit"/>
                          <a:cs typeface="Kanit"/>
                          <a:sym typeface="Kanit"/>
                        </a:rPr>
                        <a:t>✅</a:t>
                      </a:r>
                      <a:endParaRPr sz="1200">
                        <a:solidFill>
                          <a:schemeClr val="dk1"/>
                        </a:solidFill>
                        <a:latin typeface="Kanit"/>
                        <a:ea typeface="Kanit"/>
                        <a:cs typeface="Kanit"/>
                        <a:sym typeface="Kani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chemeClr val="dk1"/>
                        </a:solidFill>
                        <a:latin typeface="Kanit"/>
                        <a:ea typeface="Kanit"/>
                        <a:cs typeface="Kanit"/>
                        <a:sym typeface="Kani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chemeClr val="dk1"/>
                        </a:solidFill>
                        <a:latin typeface="Kanit"/>
                        <a:ea typeface="Kanit"/>
                        <a:cs typeface="Kanit"/>
                        <a:sym typeface="Kanit"/>
                      </a:endParaRPr>
                    </a:p>
                  </a:txBody>
                  <a:tcPr marT="91425" marB="91425" marR="91425" marL="91425"/>
                </a:tc>
              </a:tr>
              <a:tr h="108800"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Kanit"/>
                          <a:ea typeface="Kanit"/>
                          <a:cs typeface="Kanit"/>
                          <a:sym typeface="Kanit"/>
                        </a:rPr>
                        <a:t>Phân công, quản lý</a:t>
                      </a:r>
                      <a:endParaRPr sz="1200">
                        <a:solidFill>
                          <a:schemeClr val="dk1"/>
                        </a:solidFill>
                        <a:latin typeface="Kanit"/>
                        <a:ea typeface="Kanit"/>
                        <a:cs typeface="Kanit"/>
                        <a:sym typeface="Kanit"/>
                      </a:endParaRPr>
                    </a:p>
                  </a:txBody>
                  <a:tcPr marT="91425" marB="91425" marR="91425" marL="91425"/>
                </a:tc>
                <a:tc h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Kanit"/>
                          <a:ea typeface="Kanit"/>
                          <a:cs typeface="Kanit"/>
                          <a:sym typeface="Kanit"/>
                        </a:rPr>
                        <a:t>✅</a:t>
                      </a:r>
                      <a:endParaRPr sz="1200">
                        <a:solidFill>
                          <a:schemeClr val="dk1"/>
                        </a:solidFill>
                        <a:latin typeface="Kanit"/>
                        <a:ea typeface="Kanit"/>
                        <a:cs typeface="Kanit"/>
                        <a:sym typeface="Kani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chemeClr val="dk1"/>
                        </a:solidFill>
                        <a:latin typeface="Kanit"/>
                        <a:ea typeface="Kanit"/>
                        <a:cs typeface="Kanit"/>
                        <a:sym typeface="Kani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chemeClr val="dk1"/>
                        </a:solidFill>
                        <a:latin typeface="Kanit"/>
                        <a:ea typeface="Kanit"/>
                        <a:cs typeface="Kanit"/>
                        <a:sym typeface="Kani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chemeClr val="dk1"/>
                        </a:solidFill>
                        <a:latin typeface="Kanit"/>
                        <a:ea typeface="Kanit"/>
                        <a:cs typeface="Kanit"/>
                        <a:sym typeface="Kanit"/>
                      </a:endParaRPr>
                    </a:p>
                  </a:txBody>
                  <a:tcPr marT="91425" marB="91425" marR="91425" marL="91425"/>
                </a:tc>
              </a:tr>
              <a:tr h="419950">
                <a:tc rowSpan="6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Kanit"/>
                          <a:ea typeface="Kanit"/>
                          <a:cs typeface="Kanit"/>
                          <a:sym typeface="Kanit"/>
                        </a:rPr>
                        <a:t>Code</a:t>
                      </a:r>
                      <a:endParaRPr sz="1200">
                        <a:solidFill>
                          <a:schemeClr val="dk1"/>
                        </a:solidFill>
                        <a:latin typeface="Kanit"/>
                        <a:ea typeface="Kanit"/>
                        <a:cs typeface="Kanit"/>
                        <a:sym typeface="Kani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Kanit"/>
                          <a:ea typeface="Kanit"/>
                          <a:cs typeface="Kanit"/>
                          <a:sym typeface="Kanit"/>
                        </a:rPr>
                        <a:t>Character Controller</a:t>
                      </a:r>
                      <a:endParaRPr sz="1200">
                        <a:solidFill>
                          <a:schemeClr val="dk1"/>
                        </a:solidFill>
                        <a:latin typeface="Kanit"/>
                        <a:ea typeface="Kanit"/>
                        <a:cs typeface="Kanit"/>
                        <a:sym typeface="Kani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chemeClr val="dk1"/>
                        </a:solidFill>
                        <a:latin typeface="Kanit"/>
                        <a:ea typeface="Kanit"/>
                        <a:cs typeface="Kanit"/>
                        <a:sym typeface="Kani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Kanit"/>
                          <a:ea typeface="Kanit"/>
                          <a:cs typeface="Kanit"/>
                          <a:sym typeface="Kanit"/>
                        </a:rPr>
                        <a:t>✅</a:t>
                      </a:r>
                      <a:endParaRPr sz="1200">
                        <a:solidFill>
                          <a:schemeClr val="dk1"/>
                        </a:solidFill>
                        <a:latin typeface="Kanit"/>
                        <a:ea typeface="Kanit"/>
                        <a:cs typeface="Kanit"/>
                        <a:sym typeface="Kani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chemeClr val="dk1"/>
                        </a:solidFill>
                        <a:latin typeface="Kanit"/>
                        <a:ea typeface="Kanit"/>
                        <a:cs typeface="Kanit"/>
                        <a:sym typeface="Kani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chemeClr val="dk1"/>
                        </a:solidFill>
                        <a:latin typeface="Kanit"/>
                        <a:ea typeface="Kanit"/>
                        <a:cs typeface="Kanit"/>
                        <a:sym typeface="Kanit"/>
                      </a:endParaRPr>
                    </a:p>
                  </a:txBody>
                  <a:tcPr marT="91425" marB="91425" marR="91425" marL="91425"/>
                </a:tc>
              </a:tr>
              <a:tr h="330525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Kanit"/>
                          <a:ea typeface="Kanit"/>
                          <a:cs typeface="Kanit"/>
                          <a:sym typeface="Kanit"/>
                        </a:rPr>
                        <a:t>Obstacles</a:t>
                      </a:r>
                      <a:endParaRPr sz="1200">
                        <a:solidFill>
                          <a:schemeClr val="dk1"/>
                        </a:solidFill>
                        <a:latin typeface="Kanit"/>
                        <a:ea typeface="Kanit"/>
                        <a:cs typeface="Kanit"/>
                        <a:sym typeface="Kani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chemeClr val="dk1"/>
                        </a:solidFill>
                        <a:latin typeface="Kanit"/>
                        <a:ea typeface="Kanit"/>
                        <a:cs typeface="Kanit"/>
                        <a:sym typeface="Kani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chemeClr val="dk1"/>
                        </a:solidFill>
                        <a:latin typeface="Kanit"/>
                        <a:ea typeface="Kanit"/>
                        <a:cs typeface="Kanit"/>
                        <a:sym typeface="Kani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chemeClr val="dk1"/>
                        </a:solidFill>
                        <a:latin typeface="Kanit"/>
                        <a:ea typeface="Kanit"/>
                        <a:cs typeface="Kanit"/>
                        <a:sym typeface="Kani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Kanit"/>
                          <a:ea typeface="Kanit"/>
                          <a:cs typeface="Kanit"/>
                          <a:sym typeface="Kanit"/>
                        </a:rPr>
                        <a:t>✅</a:t>
                      </a:r>
                      <a:endParaRPr sz="1200">
                        <a:solidFill>
                          <a:schemeClr val="dk1"/>
                        </a:solidFill>
                        <a:latin typeface="Kanit"/>
                        <a:ea typeface="Kanit"/>
                        <a:cs typeface="Kanit"/>
                        <a:sym typeface="Kanit"/>
                      </a:endParaRPr>
                    </a:p>
                  </a:txBody>
                  <a:tcPr marT="91425" marB="91425" marR="91425" marL="91425"/>
                </a:tc>
              </a:tr>
              <a:tr h="100000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Kanit"/>
                          <a:ea typeface="Kanit"/>
                          <a:cs typeface="Kanit"/>
                          <a:sym typeface="Kanit"/>
                        </a:rPr>
                        <a:t>Items</a:t>
                      </a:r>
                      <a:endParaRPr sz="1200">
                        <a:solidFill>
                          <a:schemeClr val="dk1"/>
                        </a:solidFill>
                        <a:latin typeface="Kanit"/>
                        <a:ea typeface="Kanit"/>
                        <a:cs typeface="Kanit"/>
                        <a:sym typeface="Kani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chemeClr val="dk1"/>
                        </a:solidFill>
                        <a:latin typeface="Kanit"/>
                        <a:ea typeface="Kanit"/>
                        <a:cs typeface="Kanit"/>
                        <a:sym typeface="Kani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chemeClr val="dk1"/>
                        </a:solidFill>
                        <a:latin typeface="Kanit"/>
                        <a:ea typeface="Kanit"/>
                        <a:cs typeface="Kanit"/>
                        <a:sym typeface="Kani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Kanit"/>
                          <a:ea typeface="Kanit"/>
                          <a:cs typeface="Kanit"/>
                          <a:sym typeface="Kanit"/>
                        </a:rPr>
                        <a:t>✅</a:t>
                      </a:r>
                      <a:endParaRPr sz="1200">
                        <a:solidFill>
                          <a:schemeClr val="dk1"/>
                        </a:solidFill>
                        <a:latin typeface="Kanit"/>
                        <a:ea typeface="Kanit"/>
                        <a:cs typeface="Kanit"/>
                        <a:sym typeface="Kani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chemeClr val="dk1"/>
                        </a:solidFill>
                        <a:latin typeface="Kanit"/>
                        <a:ea typeface="Kanit"/>
                        <a:cs typeface="Kanit"/>
                        <a:sym typeface="Kanit"/>
                      </a:endParaRPr>
                    </a:p>
                  </a:txBody>
                  <a:tcPr marT="91425" marB="91425" marR="91425" marL="91425"/>
                </a:tc>
              </a:tr>
              <a:tr h="278200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Kanit"/>
                          <a:ea typeface="Kanit"/>
                          <a:cs typeface="Kanit"/>
                          <a:sym typeface="Kanit"/>
                        </a:rPr>
                        <a:t>Ground, Dragon</a:t>
                      </a:r>
                      <a:endParaRPr sz="1200">
                        <a:solidFill>
                          <a:schemeClr val="dk1"/>
                        </a:solidFill>
                        <a:latin typeface="Kanit"/>
                        <a:ea typeface="Kanit"/>
                        <a:cs typeface="Kanit"/>
                        <a:sym typeface="Kani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Kanit"/>
                          <a:ea typeface="Kanit"/>
                          <a:cs typeface="Kanit"/>
                          <a:sym typeface="Kanit"/>
                        </a:rPr>
                        <a:t>✅</a:t>
                      </a:r>
                      <a:endParaRPr sz="1200">
                        <a:solidFill>
                          <a:schemeClr val="dk1"/>
                        </a:solidFill>
                        <a:latin typeface="Kanit"/>
                        <a:ea typeface="Kanit"/>
                        <a:cs typeface="Kanit"/>
                        <a:sym typeface="Kani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chemeClr val="dk1"/>
                        </a:solidFill>
                        <a:latin typeface="Kanit"/>
                        <a:ea typeface="Kanit"/>
                        <a:cs typeface="Kanit"/>
                        <a:sym typeface="Kani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chemeClr val="dk1"/>
                        </a:solidFill>
                        <a:latin typeface="Kanit"/>
                        <a:ea typeface="Kanit"/>
                        <a:cs typeface="Kanit"/>
                        <a:sym typeface="Kani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chemeClr val="dk1"/>
                        </a:solidFill>
                        <a:latin typeface="Kanit"/>
                        <a:ea typeface="Kanit"/>
                        <a:cs typeface="Kanit"/>
                        <a:sym typeface="Kanit"/>
                      </a:endParaRPr>
                    </a:p>
                  </a:txBody>
                  <a:tcPr marT="91425" marB="91425" marR="91425" marL="91425"/>
                </a:tc>
              </a:tr>
              <a:tr h="163075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Kanit"/>
                          <a:ea typeface="Kanit"/>
                          <a:cs typeface="Kanit"/>
                          <a:sym typeface="Kanit"/>
                        </a:rPr>
                        <a:t>Main (Kết hợp các files)</a:t>
                      </a:r>
                      <a:endParaRPr sz="1200">
                        <a:solidFill>
                          <a:schemeClr val="dk1"/>
                        </a:solidFill>
                        <a:latin typeface="Kanit"/>
                        <a:ea typeface="Kanit"/>
                        <a:cs typeface="Kanit"/>
                        <a:sym typeface="Kani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Kanit"/>
                          <a:ea typeface="Kanit"/>
                          <a:cs typeface="Kanit"/>
                          <a:sym typeface="Kanit"/>
                        </a:rPr>
                        <a:t>✅</a:t>
                      </a:r>
                      <a:endParaRPr sz="1200">
                        <a:solidFill>
                          <a:schemeClr val="dk1"/>
                        </a:solidFill>
                        <a:latin typeface="Kanit"/>
                        <a:ea typeface="Kanit"/>
                        <a:cs typeface="Kanit"/>
                        <a:sym typeface="Kani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chemeClr val="dk1"/>
                        </a:solidFill>
                        <a:latin typeface="Kanit"/>
                        <a:ea typeface="Kanit"/>
                        <a:cs typeface="Kanit"/>
                        <a:sym typeface="Kani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chemeClr val="dk1"/>
                        </a:solidFill>
                        <a:latin typeface="Kanit"/>
                        <a:ea typeface="Kanit"/>
                        <a:cs typeface="Kanit"/>
                        <a:sym typeface="Kani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chemeClr val="dk1"/>
                        </a:solidFill>
                        <a:latin typeface="Kanit"/>
                        <a:ea typeface="Kanit"/>
                        <a:cs typeface="Kanit"/>
                        <a:sym typeface="Kanit"/>
                      </a:endParaRPr>
                    </a:p>
                  </a:txBody>
                  <a:tcPr marT="91425" marB="91425" marR="91425" marL="91425"/>
                </a:tc>
              </a:tr>
              <a:tr h="338325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Kanit"/>
                          <a:ea typeface="Kanit"/>
                          <a:cs typeface="Kanit"/>
                          <a:sym typeface="Kanit"/>
                        </a:rPr>
                        <a:t>Giao diện start, end, tính điểm</a:t>
                      </a:r>
                      <a:endParaRPr sz="1200">
                        <a:solidFill>
                          <a:schemeClr val="dk1"/>
                        </a:solidFill>
                        <a:latin typeface="Kanit"/>
                        <a:ea typeface="Kanit"/>
                        <a:cs typeface="Kanit"/>
                        <a:sym typeface="Kani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chemeClr val="dk1"/>
                        </a:solidFill>
                        <a:latin typeface="Kanit"/>
                        <a:ea typeface="Kanit"/>
                        <a:cs typeface="Kanit"/>
                        <a:sym typeface="Kani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Kanit"/>
                          <a:ea typeface="Kanit"/>
                          <a:cs typeface="Kanit"/>
                          <a:sym typeface="Kanit"/>
                        </a:rPr>
                        <a:t>✅</a:t>
                      </a:r>
                      <a:endParaRPr sz="1200">
                        <a:solidFill>
                          <a:schemeClr val="dk1"/>
                        </a:solidFill>
                        <a:latin typeface="Kanit"/>
                        <a:ea typeface="Kanit"/>
                        <a:cs typeface="Kanit"/>
                        <a:sym typeface="Kani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chemeClr val="dk1"/>
                        </a:solidFill>
                        <a:latin typeface="Kanit"/>
                        <a:ea typeface="Kanit"/>
                        <a:cs typeface="Kanit"/>
                        <a:sym typeface="Kani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Kanit"/>
                          <a:ea typeface="Kanit"/>
                          <a:cs typeface="Kanit"/>
                          <a:sym typeface="Kanit"/>
                        </a:rPr>
                        <a:t>✅</a:t>
                      </a:r>
                      <a:endParaRPr sz="1200">
                        <a:solidFill>
                          <a:schemeClr val="dk1"/>
                        </a:solidFill>
                        <a:latin typeface="Kanit"/>
                        <a:ea typeface="Kanit"/>
                        <a:cs typeface="Kanit"/>
                        <a:sym typeface="Kanit"/>
                      </a:endParaRPr>
                    </a:p>
                  </a:txBody>
                  <a:tcPr marT="91425" marB="91425" marR="91425" marL="91425"/>
                </a:tc>
              </a:tr>
              <a:tr h="100000"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Kanit"/>
                          <a:ea typeface="Kanit"/>
                          <a:cs typeface="Kanit"/>
                          <a:sym typeface="Kanit"/>
                        </a:rPr>
                        <a:t>Làm Slide</a:t>
                      </a:r>
                      <a:endParaRPr sz="1200">
                        <a:solidFill>
                          <a:schemeClr val="dk1"/>
                        </a:solidFill>
                        <a:latin typeface="Kanit"/>
                        <a:ea typeface="Kanit"/>
                        <a:cs typeface="Kanit"/>
                        <a:sym typeface="Kanit"/>
                      </a:endParaRPr>
                    </a:p>
                  </a:txBody>
                  <a:tcPr marT="91425" marB="91425" marR="91425" marL="91425"/>
                </a:tc>
                <a:tc h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chemeClr val="dk1"/>
                        </a:solidFill>
                        <a:latin typeface="Kanit"/>
                        <a:ea typeface="Kanit"/>
                        <a:cs typeface="Kanit"/>
                        <a:sym typeface="Kani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Kanit"/>
                          <a:ea typeface="Kanit"/>
                          <a:cs typeface="Kanit"/>
                          <a:sym typeface="Kanit"/>
                        </a:rPr>
                        <a:t>✅</a:t>
                      </a:r>
                      <a:endParaRPr sz="1200">
                        <a:solidFill>
                          <a:schemeClr val="dk1"/>
                        </a:solidFill>
                        <a:latin typeface="Kanit"/>
                        <a:ea typeface="Kanit"/>
                        <a:cs typeface="Kanit"/>
                        <a:sym typeface="Kani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Kanit"/>
                          <a:ea typeface="Kanit"/>
                          <a:cs typeface="Kanit"/>
                          <a:sym typeface="Kanit"/>
                        </a:rPr>
                        <a:t>✅</a:t>
                      </a:r>
                      <a:endParaRPr sz="1200">
                        <a:solidFill>
                          <a:schemeClr val="dk1"/>
                        </a:solidFill>
                        <a:latin typeface="Kanit"/>
                        <a:ea typeface="Kanit"/>
                        <a:cs typeface="Kanit"/>
                        <a:sym typeface="Kani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Kanit"/>
                          <a:ea typeface="Kanit"/>
                          <a:cs typeface="Kanit"/>
                          <a:sym typeface="Kanit"/>
                        </a:rPr>
                        <a:t>✅</a:t>
                      </a:r>
                      <a:endParaRPr sz="1200">
                        <a:solidFill>
                          <a:schemeClr val="dk1"/>
                        </a:solidFill>
                        <a:latin typeface="Kanit"/>
                        <a:ea typeface="Kanit"/>
                        <a:cs typeface="Kanit"/>
                        <a:sym typeface="Kanit"/>
                      </a:endParaRPr>
                    </a:p>
                  </a:txBody>
                  <a:tcPr marT="91425" marB="91425" marR="91425" marL="91425"/>
                </a:tc>
              </a:tr>
              <a:tr h="100000"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Kanit"/>
                          <a:ea typeface="Kanit"/>
                          <a:cs typeface="Kanit"/>
                          <a:sym typeface="Kanit"/>
                        </a:rPr>
                        <a:t>Thuyết trình</a:t>
                      </a:r>
                      <a:endParaRPr sz="1200">
                        <a:solidFill>
                          <a:schemeClr val="dk1"/>
                        </a:solidFill>
                        <a:latin typeface="Kanit"/>
                        <a:ea typeface="Kanit"/>
                        <a:cs typeface="Kanit"/>
                        <a:sym typeface="Kanit"/>
                      </a:endParaRPr>
                    </a:p>
                  </a:txBody>
                  <a:tcPr marT="91425" marB="91425" marR="91425" marL="91425"/>
                </a:tc>
                <a:tc h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chemeClr val="dk1"/>
                        </a:solidFill>
                        <a:latin typeface="Kanit"/>
                        <a:ea typeface="Kanit"/>
                        <a:cs typeface="Kanit"/>
                        <a:sym typeface="Kani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chemeClr val="dk1"/>
                        </a:solidFill>
                        <a:latin typeface="Kanit"/>
                        <a:ea typeface="Kanit"/>
                        <a:cs typeface="Kanit"/>
                        <a:sym typeface="Kani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Kanit"/>
                          <a:ea typeface="Kanit"/>
                          <a:cs typeface="Kanit"/>
                          <a:sym typeface="Kanit"/>
                        </a:rPr>
                        <a:t>✅</a:t>
                      </a:r>
                      <a:endParaRPr sz="1200">
                        <a:solidFill>
                          <a:schemeClr val="dk1"/>
                        </a:solidFill>
                        <a:latin typeface="Kanit"/>
                        <a:ea typeface="Kanit"/>
                        <a:cs typeface="Kanit"/>
                        <a:sym typeface="Kani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chemeClr val="dk1"/>
                        </a:solidFill>
                        <a:latin typeface="Kanit"/>
                        <a:ea typeface="Kanit"/>
                        <a:cs typeface="Kanit"/>
                        <a:sym typeface="Kanit"/>
                      </a:endParaRPr>
                    </a:p>
                  </a:txBody>
                  <a:tcPr marT="91425" marB="91425" marR="91425" marL="91425"/>
                </a:tc>
              </a:tr>
              <a:tr h="100000"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Kanit"/>
                          <a:ea typeface="Kanit"/>
                          <a:cs typeface="Kanit"/>
                          <a:sym typeface="Kanit"/>
                        </a:rPr>
                        <a:t>Mức độ hoàn thành</a:t>
                      </a:r>
                      <a:endParaRPr sz="1200">
                        <a:solidFill>
                          <a:schemeClr val="dk1"/>
                        </a:solidFill>
                        <a:latin typeface="Kanit"/>
                        <a:ea typeface="Kanit"/>
                        <a:cs typeface="Kanit"/>
                        <a:sym typeface="Kanit"/>
                      </a:endParaRPr>
                    </a:p>
                  </a:txBody>
                  <a:tcPr marT="91425" marB="91425" marR="91425" marL="91425"/>
                </a:tc>
                <a:tc h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Kanit"/>
                          <a:ea typeface="Kanit"/>
                          <a:cs typeface="Kanit"/>
                          <a:sym typeface="Kanit"/>
                        </a:rPr>
                        <a:t>100%</a:t>
                      </a:r>
                      <a:endParaRPr sz="1200">
                        <a:solidFill>
                          <a:schemeClr val="dk1"/>
                        </a:solidFill>
                        <a:latin typeface="Kanit"/>
                        <a:ea typeface="Kanit"/>
                        <a:cs typeface="Kanit"/>
                        <a:sym typeface="Kani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Kanit"/>
                          <a:ea typeface="Kanit"/>
                          <a:cs typeface="Kanit"/>
                          <a:sym typeface="Kanit"/>
                        </a:rPr>
                        <a:t>100%</a:t>
                      </a:r>
                      <a:endParaRPr sz="1200">
                        <a:solidFill>
                          <a:schemeClr val="dk1"/>
                        </a:solidFill>
                        <a:latin typeface="Kanit"/>
                        <a:ea typeface="Kanit"/>
                        <a:cs typeface="Kanit"/>
                        <a:sym typeface="Kani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Kanit"/>
                          <a:ea typeface="Kanit"/>
                          <a:cs typeface="Kanit"/>
                          <a:sym typeface="Kanit"/>
                        </a:rPr>
                        <a:t>100%</a:t>
                      </a:r>
                      <a:endParaRPr sz="1200">
                        <a:solidFill>
                          <a:schemeClr val="dk1"/>
                        </a:solidFill>
                        <a:latin typeface="Kanit"/>
                        <a:ea typeface="Kanit"/>
                        <a:cs typeface="Kanit"/>
                        <a:sym typeface="Kani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Kanit"/>
                          <a:ea typeface="Kanit"/>
                          <a:cs typeface="Kanit"/>
                          <a:sym typeface="Kanit"/>
                        </a:rPr>
                        <a:t>100%</a:t>
                      </a:r>
                      <a:endParaRPr sz="1200">
                        <a:solidFill>
                          <a:schemeClr val="dk1"/>
                        </a:solidFill>
                        <a:latin typeface="Kanit"/>
                        <a:ea typeface="Kanit"/>
                        <a:cs typeface="Kanit"/>
                        <a:sym typeface="Kanit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603" name="Google Shape;603;p6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61"/>
          <p:cNvSpPr txBox="1"/>
          <p:nvPr>
            <p:ph idx="4294967295" type="ctrTitle"/>
          </p:nvPr>
        </p:nvSpPr>
        <p:spPr>
          <a:xfrm>
            <a:off x="277650" y="1808250"/>
            <a:ext cx="8588700" cy="152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700">
                <a:latin typeface="Kanit"/>
                <a:ea typeface="Kanit"/>
                <a:cs typeface="Kanit"/>
                <a:sym typeface="Kanit"/>
              </a:rPr>
              <a:t>6</a:t>
            </a:r>
            <a:r>
              <a:rPr lang="en" sz="5700">
                <a:latin typeface="Kanit"/>
                <a:ea typeface="Kanit"/>
                <a:cs typeface="Kanit"/>
                <a:sym typeface="Kanit"/>
              </a:rPr>
              <a:t>. Hướng phát triển</a:t>
            </a:r>
            <a:endParaRPr sz="7200">
              <a:latin typeface="Kanit"/>
              <a:ea typeface="Kanit"/>
              <a:cs typeface="Kanit"/>
              <a:sym typeface="Kanit"/>
            </a:endParaRPr>
          </a:p>
        </p:txBody>
      </p:sp>
      <p:sp>
        <p:nvSpPr>
          <p:cNvPr id="609" name="Google Shape;609;p6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Giới thiệu đồ án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41" name="Google Shape;241;p26"/>
          <p:cNvSpPr txBox="1"/>
          <p:nvPr>
            <p:ph idx="1" type="body"/>
          </p:nvPr>
        </p:nvSpPr>
        <p:spPr>
          <a:xfrm>
            <a:off x="720000" y="1152475"/>
            <a:ext cx="7704000" cy="97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“</a:t>
            </a:r>
            <a:r>
              <a:rPr lang="en">
                <a:solidFill>
                  <a:srgbClr val="FF0000"/>
                </a:solidFill>
              </a:rPr>
              <a:t>Fake </a:t>
            </a:r>
            <a:r>
              <a:rPr lang="en">
                <a:solidFill>
                  <a:srgbClr val="FF0000"/>
                </a:solidFill>
              </a:rPr>
              <a:t>Subway Surfer”</a:t>
            </a:r>
            <a:r>
              <a:rPr lang="en"/>
              <a:t> là một đồ án trò chơi mô phỏng lại trò chơi ăn khách trên điện thoại (</a:t>
            </a:r>
            <a:r>
              <a:rPr lang="en">
                <a:solidFill>
                  <a:srgbClr val="FF0000"/>
                </a:solidFill>
              </a:rPr>
              <a:t>Subway Surfer</a:t>
            </a:r>
            <a:r>
              <a:rPr lang="en"/>
              <a:t>).  Các đối tượng trong game như nhân vật chính, chướng ngại vật và vật phẩm đặc biệt trong môi trường 3D được tạo ra bằng ngôn ngữ lập trình </a:t>
            </a:r>
            <a:r>
              <a:rPr lang="en">
                <a:solidFill>
                  <a:srgbClr val="FF0000"/>
                </a:solidFill>
              </a:rPr>
              <a:t>JavaScript </a:t>
            </a:r>
            <a:r>
              <a:rPr lang="en"/>
              <a:t>và thư viện </a:t>
            </a:r>
            <a:r>
              <a:rPr lang="en">
                <a:solidFill>
                  <a:srgbClr val="FF0000"/>
                </a:solidFill>
              </a:rPr>
              <a:t>ThreeJs </a:t>
            </a:r>
            <a:endParaRPr>
              <a:solidFill>
                <a:srgbClr val="FF0000"/>
              </a:solidFill>
            </a:endParaRPr>
          </a:p>
        </p:txBody>
      </p:sp>
      <p:pic>
        <p:nvPicPr>
          <p:cNvPr id="242" name="Google Shape;242;p26"/>
          <p:cNvPicPr preferRelativeResize="0"/>
          <p:nvPr/>
        </p:nvPicPr>
        <p:blipFill rotWithShape="1">
          <a:blip r:embed="rId3">
            <a:alphaModFix amt="60000"/>
          </a:blip>
          <a:srcRect b="0" l="38540" r="0" t="43939"/>
          <a:stretch/>
        </p:blipFill>
        <p:spPr>
          <a:xfrm flipH="1">
            <a:off x="0" y="2807025"/>
            <a:ext cx="4553876" cy="2336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9527" y="2560450"/>
            <a:ext cx="4285323" cy="22426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72975" y="2390100"/>
            <a:ext cx="3355924" cy="2413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2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6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15" name="Google Shape;615;p62"/>
          <p:cNvSpPr txBox="1"/>
          <p:nvPr>
            <p:ph idx="1" type="body"/>
          </p:nvPr>
        </p:nvSpPr>
        <p:spPr>
          <a:xfrm>
            <a:off x="623550" y="1279700"/>
            <a:ext cx="7896900" cy="30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Char char="●"/>
            </a:pPr>
            <a:r>
              <a:rPr lang="en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Phát triển back-end, kết nối với CSDL để người chơi có thể xem xếp hạng của mình so với người khác</a:t>
            </a:r>
            <a:endParaRPr sz="2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Char char="●"/>
            </a:pPr>
            <a:r>
              <a:rPr lang="en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Tạo hiệu thêm ứng khi ăn các vật phẩm hay khi chạm các chướng ngại vật</a:t>
            </a:r>
            <a:endParaRPr sz="2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Char char="●"/>
            </a:pPr>
            <a:r>
              <a:rPr lang="en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Thêm các hình khối khác, tạo màn chơi đa dạng hơn</a:t>
            </a:r>
            <a:endParaRPr sz="2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Char char="●"/>
            </a:pPr>
            <a:r>
              <a:rPr lang="en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Thêm các vật phẩm mới, trang phục</a:t>
            </a:r>
            <a:endParaRPr sz="2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Char char="●"/>
            </a:pPr>
            <a:r>
              <a:rPr lang="en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Thêm hệ mặt trời làm background</a:t>
            </a:r>
            <a:endParaRPr sz="2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Char char="●"/>
            </a:pPr>
            <a:r>
              <a:rPr lang="en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Cải thiện chất lượng đồ họa</a:t>
            </a:r>
            <a:endParaRPr sz="2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616" name="Google Shape;616;p6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Hướng phát triển</a:t>
            </a:r>
            <a:endParaRPr b="1" sz="28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63"/>
          <p:cNvSpPr txBox="1"/>
          <p:nvPr>
            <p:ph idx="4294967295" type="ctrTitle"/>
          </p:nvPr>
        </p:nvSpPr>
        <p:spPr>
          <a:xfrm>
            <a:off x="277650" y="1808250"/>
            <a:ext cx="8588700" cy="152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700">
                <a:latin typeface="Kanit"/>
                <a:ea typeface="Kanit"/>
                <a:cs typeface="Kanit"/>
                <a:sym typeface="Kanit"/>
              </a:rPr>
              <a:t>7. Kết luận</a:t>
            </a:r>
            <a:endParaRPr sz="7200">
              <a:latin typeface="Kanit"/>
              <a:ea typeface="Kanit"/>
              <a:cs typeface="Kanit"/>
              <a:sym typeface="Kanit"/>
            </a:endParaRPr>
          </a:p>
        </p:txBody>
      </p:sp>
      <p:sp>
        <p:nvSpPr>
          <p:cNvPr id="622" name="Google Shape;622;p6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6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28" name="Google Shape;628;p64"/>
          <p:cNvSpPr txBox="1"/>
          <p:nvPr>
            <p:ph idx="1" type="body"/>
          </p:nvPr>
        </p:nvSpPr>
        <p:spPr>
          <a:xfrm>
            <a:off x="623550" y="1017725"/>
            <a:ext cx="8520600" cy="359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Kanit"/>
              <a:buChar char="●"/>
            </a:pPr>
            <a:r>
              <a:rPr lang="en" sz="2000">
                <a:solidFill>
                  <a:srgbClr val="FFFFFF"/>
                </a:solidFill>
                <a:latin typeface="Kanit"/>
                <a:ea typeface="Kanit"/>
                <a:cs typeface="Kanit"/>
                <a:sym typeface="Kanit"/>
              </a:rPr>
              <a:t>Kết quả đạt được:</a:t>
            </a:r>
            <a:endParaRPr sz="2000">
              <a:solidFill>
                <a:srgbClr val="FFFFFF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Kanit"/>
              <a:buChar char="○"/>
            </a:pPr>
            <a:r>
              <a:rPr lang="en" sz="2000">
                <a:solidFill>
                  <a:srgbClr val="FFFFFF"/>
                </a:solidFill>
                <a:latin typeface="Kanit"/>
                <a:ea typeface="Kanit"/>
                <a:cs typeface="Kanit"/>
                <a:sym typeface="Kanit"/>
              </a:rPr>
              <a:t>Web game mô phỏng được các tính năng cơ bản của Subway surfer.</a:t>
            </a:r>
            <a:endParaRPr sz="2000">
              <a:solidFill>
                <a:srgbClr val="FFFFFF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Kanit"/>
              <a:buChar char="●"/>
            </a:pPr>
            <a:r>
              <a:rPr lang="en" sz="2000">
                <a:solidFill>
                  <a:srgbClr val="FFFFFF"/>
                </a:solidFill>
                <a:latin typeface="Kanit"/>
                <a:ea typeface="Kanit"/>
                <a:cs typeface="Kanit"/>
                <a:sym typeface="Kanit"/>
              </a:rPr>
              <a:t>Kiến thức đạt được:</a:t>
            </a:r>
            <a:endParaRPr sz="2000">
              <a:solidFill>
                <a:srgbClr val="FFFFFF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Kanit"/>
              <a:buChar char="○"/>
            </a:pPr>
            <a:r>
              <a:rPr lang="en" sz="2000">
                <a:solidFill>
                  <a:srgbClr val="FFFFFF"/>
                </a:solidFill>
                <a:latin typeface="Kanit"/>
                <a:ea typeface="Kanit"/>
                <a:cs typeface="Kanit"/>
                <a:sym typeface="Kanit"/>
              </a:rPr>
              <a:t>Javascript, html, css</a:t>
            </a:r>
            <a:endParaRPr sz="2000">
              <a:solidFill>
                <a:srgbClr val="FFFFFF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Kanit"/>
              <a:buChar char="○"/>
            </a:pPr>
            <a:r>
              <a:rPr lang="en" sz="2000">
                <a:solidFill>
                  <a:srgbClr val="FFFFFF"/>
                </a:solidFill>
                <a:latin typeface="Kanit"/>
                <a:ea typeface="Kanit"/>
                <a:cs typeface="Kanit"/>
                <a:sym typeface="Kanit"/>
              </a:rPr>
              <a:t>Các khái niệm cơ bản của ThreeJ</a:t>
            </a:r>
            <a:r>
              <a:rPr lang="en" sz="2000">
                <a:solidFill>
                  <a:srgbClr val="FFFFFF"/>
                </a:solidFill>
                <a:latin typeface="Kanit"/>
                <a:ea typeface="Kanit"/>
                <a:cs typeface="Kanit"/>
                <a:sym typeface="Kanit"/>
              </a:rPr>
              <a:t>S</a:t>
            </a:r>
            <a:endParaRPr sz="2000">
              <a:solidFill>
                <a:srgbClr val="FFFFFF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Kanit"/>
              <a:buChar char="○"/>
            </a:pPr>
            <a:r>
              <a:rPr lang="en" sz="2000">
                <a:solidFill>
                  <a:srgbClr val="FFFFFF"/>
                </a:solidFill>
                <a:latin typeface="Kanit"/>
                <a:ea typeface="Kanit"/>
                <a:cs typeface="Kanit"/>
                <a:sym typeface="Kanit"/>
              </a:rPr>
              <a:t>Biết và hiểu được nhiều kiến thức về cấu tạo một mô hình 3D</a:t>
            </a:r>
            <a:endParaRPr sz="2000">
              <a:solidFill>
                <a:srgbClr val="FFFFFF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Kanit"/>
              <a:buChar char="○"/>
            </a:pPr>
            <a:r>
              <a:rPr lang="en" sz="2000">
                <a:solidFill>
                  <a:srgbClr val="FFFFFF"/>
                </a:solidFill>
                <a:latin typeface="Kanit"/>
                <a:ea typeface="Kanit"/>
                <a:cs typeface="Kanit"/>
                <a:sym typeface="Kanit"/>
              </a:rPr>
              <a:t>Kiến thức về camera, ánh sáng, …</a:t>
            </a:r>
            <a:endParaRPr sz="2000">
              <a:solidFill>
                <a:srgbClr val="FFFFFF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Kanit"/>
              <a:buChar char="●"/>
            </a:pPr>
            <a:r>
              <a:rPr lang="en" sz="2000">
                <a:solidFill>
                  <a:srgbClr val="FFFFFF"/>
                </a:solidFill>
                <a:latin typeface="Kanit"/>
                <a:ea typeface="Kanit"/>
                <a:cs typeface="Kanit"/>
                <a:sym typeface="Kanit"/>
              </a:rPr>
              <a:t>Kĩ năng làm việc nhóm: Thảo luận, phân công, quản lý công việc.</a:t>
            </a:r>
            <a:endParaRPr sz="2000">
              <a:solidFill>
                <a:srgbClr val="FFFFFF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629" name="Google Shape;629;p6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latin typeface="Raleway"/>
                <a:ea typeface="Raleway"/>
                <a:cs typeface="Raleway"/>
                <a:sym typeface="Raleway"/>
              </a:rPr>
              <a:t>Kết luận</a:t>
            </a:r>
            <a:endParaRPr b="1" sz="28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65"/>
          <p:cNvSpPr txBox="1"/>
          <p:nvPr>
            <p:ph idx="4294967295" type="ctrTitle"/>
          </p:nvPr>
        </p:nvSpPr>
        <p:spPr>
          <a:xfrm>
            <a:off x="277650" y="1808250"/>
            <a:ext cx="8588700" cy="152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700">
                <a:latin typeface="Kanit"/>
                <a:ea typeface="Kanit"/>
                <a:cs typeface="Kanit"/>
                <a:sym typeface="Kanit"/>
              </a:rPr>
              <a:t>8</a:t>
            </a:r>
            <a:r>
              <a:rPr lang="en" sz="5700">
                <a:latin typeface="Kanit"/>
                <a:ea typeface="Kanit"/>
                <a:cs typeface="Kanit"/>
                <a:sym typeface="Kanit"/>
              </a:rPr>
              <a:t>. Tài liệu tham khảo</a:t>
            </a:r>
            <a:endParaRPr sz="7200">
              <a:latin typeface="Kanit"/>
              <a:ea typeface="Kanit"/>
              <a:cs typeface="Kanit"/>
              <a:sym typeface="Kanit"/>
            </a:endParaRPr>
          </a:p>
        </p:txBody>
      </p:sp>
      <p:sp>
        <p:nvSpPr>
          <p:cNvPr id="635" name="Google Shape;635;p6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6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41" name="Google Shape;641;p66"/>
          <p:cNvSpPr txBox="1"/>
          <p:nvPr>
            <p:ph idx="1" type="body"/>
          </p:nvPr>
        </p:nvSpPr>
        <p:spPr>
          <a:xfrm>
            <a:off x="623550" y="1406475"/>
            <a:ext cx="7896900" cy="15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[1] </a:t>
            </a:r>
            <a:r>
              <a:rPr lang="en" sz="1400" u="sng">
                <a:latin typeface="Kanit"/>
                <a:ea typeface="Kanit"/>
                <a:cs typeface="Kanit"/>
                <a:sym typeface="Kanit"/>
                <a:hlinkClick r:id="rId3"/>
              </a:rPr>
              <a:t>https://github.com/Karhdo/geometry-simulation/blob/main/assets/lib/TeapotGeometry.js</a:t>
            </a:r>
            <a:endParaRPr sz="1400"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Kanit"/>
                <a:ea typeface="Kanit"/>
                <a:cs typeface="Kanit"/>
                <a:sym typeface="Kanit"/>
              </a:rPr>
              <a:t>[2] </a:t>
            </a:r>
            <a:r>
              <a:rPr lang="en" sz="1400" u="sng">
                <a:latin typeface="Kanit"/>
                <a:ea typeface="Kanit"/>
                <a:cs typeface="Kanit"/>
                <a:sym typeface="Kanit"/>
                <a:hlinkClick r:id="rId4"/>
              </a:rPr>
              <a:t>https://sketchfab.com/3d-models/skeleton-dragon-0ae92a30d2c242069acd61ed432f6c32</a:t>
            </a:r>
            <a:endParaRPr sz="1400"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Kanit"/>
                <a:ea typeface="Kanit"/>
                <a:cs typeface="Kanit"/>
                <a:sym typeface="Kanit"/>
              </a:rPr>
              <a:t>[3] </a:t>
            </a:r>
            <a:r>
              <a:rPr lang="en" sz="1400" u="sng">
                <a:solidFill>
                  <a:schemeClr val="hlink"/>
                </a:solidFill>
                <a:latin typeface="Kanit"/>
                <a:ea typeface="Kanit"/>
                <a:cs typeface="Kanit"/>
                <a:sym typeface="Kanit"/>
                <a:hlinkClick r:id="rId5"/>
              </a:rPr>
              <a:t>https://sketchfab.com/3d-models/simple-animated-robot-802752fb216142078e6c76fad233fa3b?fbclid=IwAR3cA8NAdMgs06PFxx6WUDKavkd2kjK-b8vHQwcfrhA_iZfm79eY_kEdDhk</a:t>
            </a:r>
            <a:endParaRPr sz="1400">
              <a:latin typeface="Kanit"/>
              <a:ea typeface="Kanit"/>
              <a:cs typeface="Kanit"/>
              <a:sym typeface="Kanit"/>
            </a:endParaRPr>
          </a:p>
        </p:txBody>
      </p:sp>
      <p:sp>
        <p:nvSpPr>
          <p:cNvPr id="642" name="Google Shape;642;p6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latin typeface="Raleway"/>
                <a:ea typeface="Raleway"/>
                <a:cs typeface="Raleway"/>
                <a:sym typeface="Raleway"/>
              </a:rPr>
              <a:t>Tài liệu tham khảo</a:t>
            </a:r>
            <a:endParaRPr b="1" sz="28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67"/>
          <p:cNvSpPr txBox="1"/>
          <p:nvPr>
            <p:ph type="title"/>
          </p:nvPr>
        </p:nvSpPr>
        <p:spPr>
          <a:xfrm>
            <a:off x="720000" y="22854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dk2"/>
                </a:solidFill>
                <a:latin typeface="Kanit Light"/>
                <a:ea typeface="Kanit Light"/>
                <a:cs typeface="Kanit Light"/>
                <a:sym typeface="Kanit Light"/>
              </a:rPr>
              <a:t>THANK YOU FOR WATCHING !</a:t>
            </a:r>
            <a:endParaRPr sz="42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48" name="Google Shape;648;p67"/>
          <p:cNvSpPr txBox="1"/>
          <p:nvPr>
            <p:ph idx="1" type="body"/>
          </p:nvPr>
        </p:nvSpPr>
        <p:spPr>
          <a:xfrm>
            <a:off x="1064100" y="2828825"/>
            <a:ext cx="7704000" cy="97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2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649" name="Google Shape;649;p6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7"/>
          <p:cNvSpPr txBox="1"/>
          <p:nvPr>
            <p:ph idx="4294967295" type="ctrTitle"/>
          </p:nvPr>
        </p:nvSpPr>
        <p:spPr>
          <a:xfrm>
            <a:off x="277650" y="1808250"/>
            <a:ext cx="8588700" cy="152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700">
                <a:latin typeface="Kanit"/>
                <a:ea typeface="Kanit"/>
                <a:cs typeface="Kanit"/>
                <a:sym typeface="Kanit"/>
              </a:rPr>
              <a:t>2</a:t>
            </a:r>
            <a:r>
              <a:rPr lang="en" sz="5700">
                <a:latin typeface="Kanit"/>
                <a:ea typeface="Kanit"/>
                <a:cs typeface="Kanit"/>
                <a:sym typeface="Kanit"/>
              </a:rPr>
              <a:t>. </a:t>
            </a:r>
            <a:r>
              <a:rPr lang="en" sz="5700">
                <a:latin typeface="Kanit"/>
                <a:ea typeface="Kanit"/>
                <a:cs typeface="Kanit"/>
                <a:sym typeface="Kanit"/>
              </a:rPr>
              <a:t>Mô tả các đối tượng</a:t>
            </a:r>
            <a:endParaRPr sz="7200">
              <a:latin typeface="Kanit"/>
              <a:ea typeface="Kanit"/>
              <a:cs typeface="Kanit"/>
              <a:sym typeface="Kanit"/>
            </a:endParaRPr>
          </a:p>
        </p:txBody>
      </p:sp>
      <p:sp>
        <p:nvSpPr>
          <p:cNvPr id="251" name="Google Shape;251;p2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Google Shape;25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3175" y="1069275"/>
            <a:ext cx="5717651" cy="3457650"/>
          </a:xfrm>
          <a:prstGeom prst="rect">
            <a:avLst/>
          </a:prstGeom>
          <a:noFill/>
          <a:ln cap="flat" cmpd="sng" w="9525">
            <a:solidFill>
              <a:srgbClr val="00FF00"/>
            </a:solidFill>
            <a:prstDash val="lgDash"/>
            <a:round/>
            <a:headEnd len="sm" w="sm" type="none"/>
            <a:tailEnd len="sm" w="sm" type="none"/>
          </a:ln>
        </p:spPr>
      </p:pic>
      <p:cxnSp>
        <p:nvCxnSpPr>
          <p:cNvPr id="257" name="Google Shape;257;p28"/>
          <p:cNvCxnSpPr/>
          <p:nvPr/>
        </p:nvCxnSpPr>
        <p:spPr>
          <a:xfrm flipH="1" rot="10800000">
            <a:off x="4517300" y="2546675"/>
            <a:ext cx="780000" cy="609600"/>
          </a:xfrm>
          <a:prstGeom prst="straightConnector1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8" name="Google Shape;258;p28"/>
          <p:cNvCxnSpPr/>
          <p:nvPr/>
        </p:nvCxnSpPr>
        <p:spPr>
          <a:xfrm rot="10800000">
            <a:off x="4502725" y="1224250"/>
            <a:ext cx="10200" cy="1935600"/>
          </a:xfrm>
          <a:prstGeom prst="straightConnector1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59" name="Google Shape;259;p28"/>
          <p:cNvCxnSpPr/>
          <p:nvPr/>
        </p:nvCxnSpPr>
        <p:spPr>
          <a:xfrm rot="10800000">
            <a:off x="3453325" y="2624975"/>
            <a:ext cx="1049400" cy="5247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260" name="Google Shape;260;p28"/>
          <p:cNvSpPr txBox="1"/>
          <p:nvPr/>
        </p:nvSpPr>
        <p:spPr>
          <a:xfrm>
            <a:off x="3237275" y="2463300"/>
            <a:ext cx="252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0000"/>
                </a:solidFill>
                <a:latin typeface="Kanit Light"/>
                <a:ea typeface="Kanit Light"/>
                <a:cs typeface="Kanit Light"/>
                <a:sym typeface="Kanit Light"/>
              </a:rPr>
              <a:t>x</a:t>
            </a:r>
            <a:endParaRPr sz="1200">
              <a:solidFill>
                <a:srgbClr val="FF0000"/>
              </a:solidFill>
              <a:latin typeface="Kanit Light"/>
              <a:ea typeface="Kanit Light"/>
              <a:cs typeface="Kanit Light"/>
              <a:sym typeface="Kanit Light"/>
            </a:endParaRPr>
          </a:p>
        </p:txBody>
      </p:sp>
      <p:sp>
        <p:nvSpPr>
          <p:cNvPr id="261" name="Google Shape;261;p28"/>
          <p:cNvSpPr txBox="1"/>
          <p:nvPr/>
        </p:nvSpPr>
        <p:spPr>
          <a:xfrm>
            <a:off x="5239375" y="2492800"/>
            <a:ext cx="252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FF"/>
                </a:solidFill>
                <a:latin typeface="Kanit Light"/>
                <a:ea typeface="Kanit Light"/>
                <a:cs typeface="Kanit Light"/>
                <a:sym typeface="Kanit Light"/>
              </a:rPr>
              <a:t>z</a:t>
            </a:r>
            <a:endParaRPr sz="1200">
              <a:solidFill>
                <a:srgbClr val="0000FF"/>
              </a:solidFill>
              <a:latin typeface="Kanit Light"/>
              <a:ea typeface="Kanit Light"/>
              <a:cs typeface="Kanit Light"/>
              <a:sym typeface="Kanit Light"/>
            </a:endParaRPr>
          </a:p>
        </p:txBody>
      </p:sp>
      <p:sp>
        <p:nvSpPr>
          <p:cNvPr id="262" name="Google Shape;262;p28"/>
          <p:cNvSpPr txBox="1"/>
          <p:nvPr/>
        </p:nvSpPr>
        <p:spPr>
          <a:xfrm>
            <a:off x="4205750" y="1176525"/>
            <a:ext cx="252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FF00"/>
                </a:solidFill>
                <a:latin typeface="Kanit Light"/>
                <a:ea typeface="Kanit Light"/>
                <a:cs typeface="Kanit Light"/>
                <a:sym typeface="Kanit Light"/>
              </a:rPr>
              <a:t>y</a:t>
            </a:r>
            <a:endParaRPr sz="1200">
              <a:solidFill>
                <a:srgbClr val="00FF00"/>
              </a:solidFill>
              <a:latin typeface="Kanit Light"/>
              <a:ea typeface="Kanit Light"/>
              <a:cs typeface="Kanit Light"/>
              <a:sym typeface="Kanit Light"/>
            </a:endParaRPr>
          </a:p>
        </p:txBody>
      </p:sp>
      <p:sp>
        <p:nvSpPr>
          <p:cNvPr id="263" name="Google Shape;263;p28"/>
          <p:cNvSpPr txBox="1"/>
          <p:nvPr/>
        </p:nvSpPr>
        <p:spPr>
          <a:xfrm>
            <a:off x="4381825" y="3102875"/>
            <a:ext cx="252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Kanit Light"/>
                <a:ea typeface="Kanit Light"/>
                <a:cs typeface="Kanit Light"/>
                <a:sym typeface="Kanit Light"/>
              </a:rPr>
              <a:t>O</a:t>
            </a:r>
            <a:endParaRPr sz="1200">
              <a:solidFill>
                <a:schemeClr val="dk1"/>
              </a:solidFill>
              <a:latin typeface="Kanit Light"/>
              <a:ea typeface="Kanit Light"/>
              <a:cs typeface="Kanit Light"/>
              <a:sym typeface="Kanit Light"/>
            </a:endParaRPr>
          </a:p>
        </p:txBody>
      </p:sp>
      <p:sp>
        <p:nvSpPr>
          <p:cNvPr id="264" name="Google Shape;264;p2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aleway"/>
                <a:ea typeface="Raleway"/>
                <a:cs typeface="Raleway"/>
                <a:sym typeface="Raleway"/>
              </a:rPr>
              <a:t>2.1. Hệ trục tọa độ</a:t>
            </a:r>
            <a:endParaRPr b="1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65" name="Google Shape;265;p2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9"/>
          <p:cNvSpPr/>
          <p:nvPr/>
        </p:nvSpPr>
        <p:spPr>
          <a:xfrm>
            <a:off x="741725" y="3036775"/>
            <a:ext cx="5039100" cy="1750200"/>
          </a:xfrm>
          <a:prstGeom prst="rect">
            <a:avLst/>
          </a:prstGeom>
          <a:noFill/>
          <a:ln cap="flat" cmpd="sng" w="9525">
            <a:solidFill>
              <a:srgbClr val="00FF00"/>
            </a:solidFill>
            <a:prstDash val="lg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Kanit Light"/>
              <a:ea typeface="Kanit Light"/>
              <a:cs typeface="Kanit Light"/>
              <a:sym typeface="Kanit Light"/>
            </a:endParaRPr>
          </a:p>
        </p:txBody>
      </p:sp>
      <p:sp>
        <p:nvSpPr>
          <p:cNvPr id="271" name="Google Shape;271;p29"/>
          <p:cNvSpPr/>
          <p:nvPr/>
        </p:nvSpPr>
        <p:spPr>
          <a:xfrm>
            <a:off x="4918975" y="1002875"/>
            <a:ext cx="3679200" cy="1854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FF0000"/>
            </a:solidFill>
            <a:prstDash val="lg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Kanit Light"/>
              <a:ea typeface="Kanit Light"/>
              <a:cs typeface="Kanit Light"/>
              <a:sym typeface="Kanit Light"/>
            </a:endParaRPr>
          </a:p>
        </p:txBody>
      </p:sp>
      <p:sp>
        <p:nvSpPr>
          <p:cNvPr id="272" name="Google Shape;272;p29"/>
          <p:cNvSpPr txBox="1"/>
          <p:nvPr>
            <p:ph type="title"/>
          </p:nvPr>
        </p:nvSpPr>
        <p:spPr>
          <a:xfrm>
            <a:off x="545350" y="366250"/>
            <a:ext cx="8293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aleway"/>
                <a:ea typeface="Raleway"/>
                <a:cs typeface="Raleway"/>
                <a:sym typeface="Raleway"/>
              </a:rPr>
              <a:t>2.2. Các nhóm đối tượng</a:t>
            </a:r>
            <a:endParaRPr b="1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73" name="Google Shape;273;p29"/>
          <p:cNvPicPr preferRelativeResize="0"/>
          <p:nvPr/>
        </p:nvPicPr>
        <p:blipFill rotWithShape="1">
          <a:blip r:embed="rId3">
            <a:alphaModFix amt="60000"/>
          </a:blip>
          <a:srcRect b="0" l="38540" r="0" t="43939"/>
          <a:stretch/>
        </p:blipFill>
        <p:spPr>
          <a:xfrm flipH="1">
            <a:off x="-2817400" y="2806900"/>
            <a:ext cx="4553876" cy="2336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93100" y="1002863"/>
            <a:ext cx="1170196" cy="1547813"/>
          </a:xfrm>
          <a:prstGeom prst="rect">
            <a:avLst/>
          </a:prstGeom>
          <a:noFill/>
          <a:ln cap="flat" cmpd="sng" w="9525">
            <a:solidFill>
              <a:srgbClr val="00FF00"/>
            </a:solidFill>
            <a:prstDash val="lgDash"/>
            <a:round/>
            <a:headEnd len="sm" w="sm" type="none"/>
            <a:tailEnd len="sm" w="sm" type="none"/>
          </a:ln>
        </p:spPr>
      </p:pic>
      <p:sp>
        <p:nvSpPr>
          <p:cNvPr id="275" name="Google Shape;275;p29"/>
          <p:cNvSpPr txBox="1"/>
          <p:nvPr/>
        </p:nvSpPr>
        <p:spPr>
          <a:xfrm>
            <a:off x="3122150" y="2535975"/>
            <a:ext cx="1112100" cy="3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42FFB7"/>
                </a:solidFill>
                <a:latin typeface="Kanit Light"/>
                <a:ea typeface="Kanit Light"/>
                <a:cs typeface="Kanit Light"/>
                <a:sym typeface="Kanit Light"/>
              </a:rPr>
              <a:t>Robot</a:t>
            </a:r>
            <a:endParaRPr i="1" sz="1800">
              <a:solidFill>
                <a:srgbClr val="42FFB7"/>
              </a:solidFill>
              <a:latin typeface="Kanit Light"/>
              <a:ea typeface="Kanit Light"/>
              <a:cs typeface="Kanit Light"/>
              <a:sym typeface="Kanit Light"/>
            </a:endParaRPr>
          </a:p>
        </p:txBody>
      </p:sp>
      <p:pic>
        <p:nvPicPr>
          <p:cNvPr id="276" name="Google Shape;276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94125" y="1050825"/>
            <a:ext cx="828675" cy="915498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77" name="Google Shape;277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02520" y="1064900"/>
            <a:ext cx="912117" cy="88735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78" name="Google Shape;278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594373" y="1064890"/>
            <a:ext cx="828675" cy="88736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79" name="Google Shape;279;p29"/>
          <p:cNvSpPr txBox="1"/>
          <p:nvPr/>
        </p:nvSpPr>
        <p:spPr>
          <a:xfrm>
            <a:off x="4918975" y="2078200"/>
            <a:ext cx="1307700" cy="7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chemeClr val="dk2"/>
                </a:solidFill>
                <a:latin typeface="Kanit Light"/>
                <a:ea typeface="Kanit Light"/>
                <a:cs typeface="Kanit Light"/>
                <a:sym typeface="Kanit Light"/>
              </a:rPr>
              <a:t>Chướng ngại vật</a:t>
            </a:r>
            <a:endParaRPr i="1" sz="1800">
              <a:solidFill>
                <a:schemeClr val="dk2"/>
              </a:solidFill>
              <a:latin typeface="Kanit Light"/>
              <a:ea typeface="Kanit Light"/>
              <a:cs typeface="Kanit Light"/>
              <a:sym typeface="Kanit Light"/>
            </a:endParaRPr>
          </a:p>
        </p:txBody>
      </p:sp>
      <p:pic>
        <p:nvPicPr>
          <p:cNvPr id="280" name="Google Shape;280;p2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173462" y="3180150"/>
            <a:ext cx="828675" cy="790575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81" name="Google Shape;281;p29"/>
          <p:cNvSpPr txBox="1"/>
          <p:nvPr/>
        </p:nvSpPr>
        <p:spPr>
          <a:xfrm>
            <a:off x="880825" y="3994100"/>
            <a:ext cx="1413900" cy="3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2FFB7"/>
                </a:solidFill>
                <a:latin typeface="Kanit Light"/>
                <a:ea typeface="Kanit Light"/>
                <a:cs typeface="Kanit Light"/>
                <a:sym typeface="Kanit Light"/>
              </a:rPr>
              <a:t>Nhẫn vàng</a:t>
            </a:r>
            <a:endParaRPr sz="1800">
              <a:solidFill>
                <a:srgbClr val="42FFB7"/>
              </a:solidFill>
              <a:latin typeface="Kanit Light"/>
              <a:ea typeface="Kanit Light"/>
              <a:cs typeface="Kanit Light"/>
              <a:sym typeface="Kanit Light"/>
            </a:endParaRPr>
          </a:p>
        </p:txBody>
      </p:sp>
      <p:pic>
        <p:nvPicPr>
          <p:cNvPr id="282" name="Google Shape;282;p2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958912" y="3036775"/>
            <a:ext cx="2593150" cy="1423177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lgDash"/>
            <a:round/>
            <a:headEnd len="sm" w="sm" type="none"/>
            <a:tailEnd len="sm" w="sm" type="none"/>
          </a:ln>
        </p:spPr>
      </p:pic>
      <p:sp>
        <p:nvSpPr>
          <p:cNvPr id="283" name="Google Shape;283;p29"/>
          <p:cNvSpPr txBox="1"/>
          <p:nvPr/>
        </p:nvSpPr>
        <p:spPr>
          <a:xfrm>
            <a:off x="5958888" y="4459938"/>
            <a:ext cx="2778000" cy="3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chemeClr val="dk2"/>
                </a:solidFill>
                <a:latin typeface="Kanit Light"/>
                <a:ea typeface="Kanit Light"/>
                <a:cs typeface="Kanit Light"/>
                <a:sym typeface="Kanit Light"/>
              </a:rPr>
              <a:t>Rồng</a:t>
            </a:r>
            <a:endParaRPr i="1" sz="1800">
              <a:solidFill>
                <a:schemeClr val="dk2"/>
              </a:solidFill>
              <a:latin typeface="Kanit Light"/>
              <a:ea typeface="Kanit Light"/>
              <a:cs typeface="Kanit Light"/>
              <a:sym typeface="Kanit Light"/>
            </a:endParaRPr>
          </a:p>
        </p:txBody>
      </p:sp>
      <p:pic>
        <p:nvPicPr>
          <p:cNvPr id="284" name="Google Shape;284;p2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804613" y="3232537"/>
            <a:ext cx="828675" cy="800676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85" name="Google Shape;285;p29"/>
          <p:cNvSpPr txBox="1"/>
          <p:nvPr/>
        </p:nvSpPr>
        <p:spPr>
          <a:xfrm>
            <a:off x="2684700" y="3994100"/>
            <a:ext cx="1112100" cy="3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2FFB7"/>
                </a:solidFill>
                <a:latin typeface="Kanit Light"/>
                <a:ea typeface="Kanit Light"/>
                <a:cs typeface="Kanit Light"/>
                <a:sym typeface="Kanit Light"/>
              </a:rPr>
              <a:t>Ấm trà</a:t>
            </a:r>
            <a:endParaRPr sz="1800">
              <a:solidFill>
                <a:srgbClr val="42FFB7"/>
              </a:solidFill>
              <a:latin typeface="Kanit Light"/>
              <a:ea typeface="Kanit Light"/>
              <a:cs typeface="Kanit Light"/>
              <a:sym typeface="Kanit Light"/>
            </a:endParaRPr>
          </a:p>
        </p:txBody>
      </p:sp>
      <p:pic>
        <p:nvPicPr>
          <p:cNvPr id="286" name="Google Shape;286;p2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435793" y="3193413"/>
            <a:ext cx="720608" cy="800675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87" name="Google Shape;287;p29"/>
          <p:cNvSpPr txBox="1"/>
          <p:nvPr/>
        </p:nvSpPr>
        <p:spPr>
          <a:xfrm>
            <a:off x="3846450" y="3994088"/>
            <a:ext cx="1899300" cy="3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2FFB7"/>
                </a:solidFill>
                <a:latin typeface="Kanit Light"/>
                <a:ea typeface="Kanit Light"/>
                <a:cs typeface="Kanit Light"/>
                <a:sym typeface="Kanit Light"/>
              </a:rPr>
              <a:t>Super power unit</a:t>
            </a:r>
            <a:endParaRPr sz="1800">
              <a:solidFill>
                <a:srgbClr val="42FFB7"/>
              </a:solidFill>
              <a:latin typeface="Kanit Light"/>
              <a:ea typeface="Kanit Light"/>
              <a:cs typeface="Kanit Light"/>
              <a:sym typeface="Kanit Light"/>
            </a:endParaRPr>
          </a:p>
        </p:txBody>
      </p:sp>
      <p:pic>
        <p:nvPicPr>
          <p:cNvPr id="288" name="Google Shape;288;p29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302525" y="2025850"/>
            <a:ext cx="2211950" cy="728825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89" name="Google Shape;289;p29"/>
          <p:cNvSpPr txBox="1"/>
          <p:nvPr/>
        </p:nvSpPr>
        <p:spPr>
          <a:xfrm>
            <a:off x="2630675" y="4353525"/>
            <a:ext cx="1413900" cy="3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42FFB7"/>
                </a:solidFill>
                <a:latin typeface="Kanit Light"/>
                <a:ea typeface="Kanit Light"/>
                <a:cs typeface="Kanit Light"/>
                <a:sym typeface="Kanit Light"/>
              </a:rPr>
              <a:t>Vật phẩm</a:t>
            </a:r>
            <a:endParaRPr i="1" sz="1800">
              <a:solidFill>
                <a:srgbClr val="42FFB7"/>
              </a:solidFill>
              <a:latin typeface="Kanit Light"/>
              <a:ea typeface="Kanit Light"/>
              <a:cs typeface="Kanit Light"/>
              <a:sym typeface="Kanit Light"/>
            </a:endParaRPr>
          </a:p>
        </p:txBody>
      </p:sp>
      <p:pic>
        <p:nvPicPr>
          <p:cNvPr id="290" name="Google Shape;290;p29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715088" y="1002874"/>
            <a:ext cx="1722327" cy="1547800"/>
          </a:xfrm>
          <a:prstGeom prst="rect">
            <a:avLst/>
          </a:prstGeom>
          <a:noFill/>
          <a:ln cap="flat" cmpd="sng" w="9525">
            <a:solidFill>
              <a:srgbClr val="0000FF"/>
            </a:solidFill>
            <a:prstDash val="lgDash"/>
            <a:round/>
            <a:headEnd len="sm" w="sm" type="none"/>
            <a:tailEnd len="sm" w="sm" type="none"/>
          </a:ln>
        </p:spPr>
      </p:pic>
      <p:sp>
        <p:nvSpPr>
          <p:cNvPr id="291" name="Google Shape;291;p29"/>
          <p:cNvSpPr txBox="1"/>
          <p:nvPr/>
        </p:nvSpPr>
        <p:spPr>
          <a:xfrm>
            <a:off x="869313" y="2535988"/>
            <a:ext cx="1413900" cy="3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chemeClr val="lt2"/>
                </a:solidFill>
                <a:latin typeface="Kanit Light"/>
                <a:ea typeface="Kanit Light"/>
                <a:cs typeface="Kanit Light"/>
                <a:sym typeface="Kanit Light"/>
              </a:rPr>
              <a:t>Đường đi</a:t>
            </a:r>
            <a:endParaRPr i="1" sz="1800">
              <a:solidFill>
                <a:schemeClr val="lt2"/>
              </a:solidFill>
              <a:latin typeface="Kanit Light"/>
              <a:ea typeface="Kanit Light"/>
              <a:cs typeface="Kanit Light"/>
              <a:sym typeface="Kanit Light"/>
            </a:endParaRPr>
          </a:p>
        </p:txBody>
      </p:sp>
      <p:sp>
        <p:nvSpPr>
          <p:cNvPr id="292" name="Google Shape;292;p2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aleway"/>
                <a:ea typeface="Raleway"/>
                <a:cs typeface="Raleway"/>
                <a:sym typeface="Raleway"/>
              </a:rPr>
              <a:t>2.2.1. Đường đi</a:t>
            </a:r>
            <a:endParaRPr b="1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98" name="Google Shape;298;p30"/>
          <p:cNvSpPr txBox="1"/>
          <p:nvPr>
            <p:ph idx="1" type="body"/>
          </p:nvPr>
        </p:nvSpPr>
        <p:spPr>
          <a:xfrm>
            <a:off x="720000" y="1152475"/>
            <a:ext cx="3737400" cy="356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+"/>
            </a:pPr>
            <a:r>
              <a:rPr lang="en" sz="2000"/>
              <a:t>Hình khối: Box Geometry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+"/>
            </a:pPr>
            <a:r>
              <a:rPr lang="en" sz="2000"/>
              <a:t>Texture: sandtexture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+"/>
            </a:pPr>
            <a:r>
              <a:rPr lang="en" sz="2000"/>
              <a:t>Ground (đường đi được khởi tạo như 1 hằng số và được xem như mặt phẳng cơ sở để thêm vào những đối tượng khác của trò chơi (các nhân vật, chướng ngại vật,...)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+"/>
            </a:pPr>
            <a:r>
              <a:rPr lang="en" sz="2000"/>
              <a:t>Đối tượng nhận bóng (receive shadow)</a:t>
            </a:r>
            <a:endParaRPr sz="2000"/>
          </a:p>
        </p:txBody>
      </p:sp>
      <p:pic>
        <p:nvPicPr>
          <p:cNvPr id="299" name="Google Shape;29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5825" y="1223813"/>
            <a:ext cx="3803074" cy="3417725"/>
          </a:xfrm>
          <a:prstGeom prst="rect">
            <a:avLst/>
          </a:prstGeom>
          <a:noFill/>
          <a:ln cap="flat" cmpd="sng" w="9525">
            <a:solidFill>
              <a:srgbClr val="0000FF"/>
            </a:solidFill>
            <a:prstDash val="lgDash"/>
            <a:round/>
            <a:headEnd len="sm" w="sm" type="none"/>
            <a:tailEnd len="sm" w="sm" type="none"/>
          </a:ln>
        </p:spPr>
      </p:pic>
      <p:sp>
        <p:nvSpPr>
          <p:cNvPr id="300" name="Google Shape;300;p3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aleway"/>
                <a:ea typeface="Raleway"/>
                <a:cs typeface="Raleway"/>
                <a:sym typeface="Raleway"/>
              </a:rPr>
              <a:t>2.2.2. Robot (Nhân vật chính)</a:t>
            </a:r>
            <a:endParaRPr b="1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6" name="Google Shape;306;p31"/>
          <p:cNvSpPr txBox="1"/>
          <p:nvPr>
            <p:ph idx="1" type="body"/>
          </p:nvPr>
        </p:nvSpPr>
        <p:spPr>
          <a:xfrm>
            <a:off x="720000" y="1139575"/>
            <a:ext cx="3568800" cy="31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just">
              <a:spcBef>
                <a:spcPts val="0"/>
              </a:spcBef>
              <a:spcAft>
                <a:spcPts val="0"/>
              </a:spcAft>
              <a:buSzPts val="2000"/>
              <a:buChar char="+"/>
            </a:pPr>
            <a:r>
              <a:rPr lang="en" sz="2000"/>
              <a:t>Model trên sketchfab</a:t>
            </a:r>
            <a:endParaRPr sz="2000"/>
          </a:p>
          <a:p>
            <a:pPr indent="-355600" lvl="0" marL="457200" rtl="0" algn="just">
              <a:spcBef>
                <a:spcPts val="0"/>
              </a:spcBef>
              <a:spcAft>
                <a:spcPts val="0"/>
              </a:spcAft>
              <a:buSzPts val="2000"/>
              <a:buChar char="+"/>
            </a:pPr>
            <a:r>
              <a:rPr lang="en" sz="2000"/>
              <a:t>Box → xét va chạm với các obstacles và items</a:t>
            </a:r>
            <a:endParaRPr sz="2000"/>
          </a:p>
          <a:p>
            <a:pPr indent="-355600" lvl="0" marL="457200" rtl="0" algn="just">
              <a:spcBef>
                <a:spcPts val="0"/>
              </a:spcBef>
              <a:spcAft>
                <a:spcPts val="0"/>
              </a:spcAft>
              <a:buSzPts val="2000"/>
              <a:buChar char="+"/>
            </a:pPr>
            <a:r>
              <a:rPr lang="en" sz="2000"/>
              <a:t>Animation: Nhảy, ngồi, sang trái, sang phải</a:t>
            </a:r>
            <a:endParaRPr sz="2000"/>
          </a:p>
          <a:p>
            <a:pPr indent="-355600" lvl="0" marL="457200" rtl="0" algn="just">
              <a:spcBef>
                <a:spcPts val="0"/>
              </a:spcBef>
              <a:spcAft>
                <a:spcPts val="0"/>
              </a:spcAft>
              <a:buSzPts val="2000"/>
              <a:buChar char="+"/>
            </a:pPr>
            <a:r>
              <a:rPr lang="en" sz="2000"/>
              <a:t>Hiệu ứng gia tốc: Khi nhảy, bấm phím S để tăng tốc độ rơi</a:t>
            </a:r>
            <a:endParaRPr sz="2000"/>
          </a:p>
          <a:p>
            <a:pPr indent="-355600" lvl="0" marL="457200" rtl="0" algn="just">
              <a:spcBef>
                <a:spcPts val="0"/>
              </a:spcBef>
              <a:spcAft>
                <a:spcPts val="0"/>
              </a:spcAft>
              <a:buSzPts val="2000"/>
              <a:buChar char="+"/>
            </a:pPr>
            <a:r>
              <a:rPr lang="en" sz="2000"/>
              <a:t>Cast shadow: true</a:t>
            </a:r>
            <a:endParaRPr sz="2000"/>
          </a:p>
        </p:txBody>
      </p:sp>
      <p:sp>
        <p:nvSpPr>
          <p:cNvPr id="307" name="Google Shape;307;p31"/>
          <p:cNvSpPr txBox="1"/>
          <p:nvPr>
            <p:ph idx="1" type="body"/>
          </p:nvPr>
        </p:nvSpPr>
        <p:spPr>
          <a:xfrm>
            <a:off x="4784800" y="3910200"/>
            <a:ext cx="1911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Tư thế đi bộ, nhảy</a:t>
            </a:r>
            <a:endParaRPr sz="1600"/>
          </a:p>
        </p:txBody>
      </p:sp>
      <p:sp>
        <p:nvSpPr>
          <p:cNvPr id="308" name="Google Shape;308;p31"/>
          <p:cNvSpPr txBox="1"/>
          <p:nvPr>
            <p:ph idx="1" type="body"/>
          </p:nvPr>
        </p:nvSpPr>
        <p:spPr>
          <a:xfrm>
            <a:off x="6953463" y="3910200"/>
            <a:ext cx="1583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Tư thế ngồi</a:t>
            </a:r>
            <a:endParaRPr sz="1600"/>
          </a:p>
        </p:txBody>
      </p:sp>
      <p:pic>
        <p:nvPicPr>
          <p:cNvPr id="309" name="Google Shape;309;p31"/>
          <p:cNvPicPr preferRelativeResize="0"/>
          <p:nvPr/>
        </p:nvPicPr>
        <p:blipFill rotWithShape="1">
          <a:blip r:embed="rId3">
            <a:alphaModFix/>
          </a:blip>
          <a:srcRect b="3865" l="0" r="8692" t="5816"/>
          <a:stretch/>
        </p:blipFill>
        <p:spPr>
          <a:xfrm>
            <a:off x="4948600" y="1307188"/>
            <a:ext cx="1583700" cy="2529125"/>
          </a:xfrm>
          <a:prstGeom prst="rect">
            <a:avLst/>
          </a:prstGeom>
          <a:noFill/>
          <a:ln cap="flat" cmpd="sng" w="9525">
            <a:solidFill>
              <a:srgbClr val="00FF00"/>
            </a:solidFill>
            <a:prstDash val="lgDash"/>
            <a:round/>
            <a:headEnd len="sm" w="sm" type="none"/>
            <a:tailEnd len="sm" w="sm" type="none"/>
          </a:ln>
        </p:spPr>
      </p:pic>
      <p:pic>
        <p:nvPicPr>
          <p:cNvPr id="310" name="Google Shape;310;p31"/>
          <p:cNvPicPr preferRelativeResize="0"/>
          <p:nvPr/>
        </p:nvPicPr>
        <p:blipFill rotWithShape="1">
          <a:blip r:embed="rId4">
            <a:alphaModFix/>
          </a:blip>
          <a:srcRect b="0" l="0" r="1380" t="4534"/>
          <a:stretch/>
        </p:blipFill>
        <p:spPr>
          <a:xfrm>
            <a:off x="7061750" y="2233673"/>
            <a:ext cx="1315650" cy="1676525"/>
          </a:xfrm>
          <a:prstGeom prst="rect">
            <a:avLst/>
          </a:prstGeom>
          <a:noFill/>
          <a:ln cap="flat" cmpd="sng" w="9525">
            <a:solidFill>
              <a:srgbClr val="00FF00"/>
            </a:solidFill>
            <a:prstDash val="lgDash"/>
            <a:round/>
            <a:headEnd len="sm" w="sm" type="none"/>
            <a:tailEnd len="sm" w="sm" type="none"/>
          </a:ln>
        </p:spPr>
      </p:pic>
      <p:sp>
        <p:nvSpPr>
          <p:cNvPr id="311" name="Google Shape;311;p3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Game Design Agency by Slidesgo">
  <a:themeElements>
    <a:clrScheme name="Simple Light">
      <a:dk1>
        <a:srgbClr val="FFFFFF"/>
      </a:dk1>
      <a:lt1>
        <a:srgbClr val="000000"/>
      </a:lt1>
      <a:dk2>
        <a:srgbClr val="DD3D6E"/>
      </a:dk2>
      <a:lt2>
        <a:srgbClr val="6ABFDA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